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817" r:id="rId4"/>
    <p:sldId id="881" r:id="rId5"/>
    <p:sldId id="882" r:id="rId6"/>
    <p:sldId id="883" r:id="rId7"/>
    <p:sldId id="884" r:id="rId8"/>
    <p:sldId id="885" r:id="rId9"/>
    <p:sldId id="33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28489A-C401-4AD5-AF5A-8C17C82256E4}" v="8" dt="2021-09-21T15:01:27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rgbClr val="00426B"/>
                </a:solidFill>
              </a:rPr>
              <a:t>Talent map by role &amp; tier</a:t>
            </a:r>
          </a:p>
        </c:rich>
      </c:tx>
      <c:layout>
        <c:manualLayout>
          <c:xMode val="edge"/>
          <c:yMode val="edge"/>
          <c:x val="0.218462742531987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Back End</c:v>
                </c:pt>
                <c:pt idx="1">
                  <c:v>Front End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126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A-41B1-BF94-799B8D29A4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Back End</c:v>
                </c:pt>
                <c:pt idx="1">
                  <c:v>Front End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218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FA-41B1-BF94-799B8D29A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6064640"/>
        <c:axId val="11606617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Back End</c:v>
                </c:pt>
                <c:pt idx="1">
                  <c:v>Front End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344</c:v>
                </c:pt>
                <c:pt idx="1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FA-41B1-BF94-799B8D29A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77696"/>
        <c:axId val="116067712"/>
      </c:lineChart>
      <c:catAx>
        <c:axId val="11606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16066176"/>
        <c:crosses val="autoZero"/>
        <c:auto val="1"/>
        <c:lblAlgn val="ctr"/>
        <c:lblOffset val="100"/>
        <c:noMultiLvlLbl val="0"/>
      </c:catAx>
      <c:valAx>
        <c:axId val="11606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16064640"/>
        <c:crosses val="autoZero"/>
        <c:crossBetween val="between"/>
      </c:valAx>
      <c:valAx>
        <c:axId val="11606771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16077696"/>
        <c:crosses val="max"/>
        <c:crossBetween val="between"/>
      </c:valAx>
      <c:catAx>
        <c:axId val="116077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067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>
                <a:solidFill>
                  <a:srgbClr val="00426B"/>
                </a:solidFill>
                <a:latin typeface="Calibri" panose="020F0502020204030204"/>
              </a:rPr>
              <a:t>Top companies – Back 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Salesforce</c:v>
                </c:pt>
                <c:pt idx="1">
                  <c:v>NCR Corporation</c:v>
                </c:pt>
                <c:pt idx="2">
                  <c:v>Dell</c:v>
                </c:pt>
                <c:pt idx="3">
                  <c:v>Optum</c:v>
                </c:pt>
                <c:pt idx="4">
                  <c:v>Paysafe</c:v>
                </c:pt>
                <c:pt idx="5">
                  <c:v>ADP</c:v>
                </c:pt>
                <c:pt idx="6">
                  <c:v>Uber</c:v>
                </c:pt>
                <c:pt idx="7">
                  <c:v>Microsoft</c:v>
                </c:pt>
                <c:pt idx="8">
                  <c:v>Amazon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14</c:v>
                </c:pt>
                <c:pt idx="7">
                  <c:v>24</c:v>
                </c:pt>
                <c:pt idx="8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F-4F25-8A70-F80B998E7F5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gapWidth val="100"/>
        <c:axId val="116102656"/>
        <c:axId val="116121984"/>
      </c:barChart>
      <c:catAx>
        <c:axId val="116102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21984"/>
        <c:crosses val="autoZero"/>
        <c:auto val="1"/>
        <c:lblAlgn val="ctr"/>
        <c:lblOffset val="100"/>
        <c:noMultiLvlLbl val="0"/>
      </c:catAx>
      <c:valAx>
        <c:axId val="116121984"/>
        <c:scaling>
          <c:orientation val="minMax"/>
          <c:max val="3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0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>
                <a:solidFill>
                  <a:srgbClr val="00426B"/>
                </a:solidFill>
                <a:latin typeface="Calibri" panose="020F0502020204030204"/>
              </a:rPr>
              <a:t>Top companies – Front 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856832737624471"/>
          <c:y val="0.14904415273021571"/>
          <c:w val="0.67056955712585919"/>
          <c:h val="0.7373065807830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00426B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EA</c:v>
                </c:pt>
                <c:pt idx="1">
                  <c:v>DECA Games</c:v>
                </c:pt>
                <c:pt idx="2">
                  <c:v>Microsoft</c:v>
                </c:pt>
                <c:pt idx="3">
                  <c:v>NEKTAN</c:v>
                </c:pt>
                <c:pt idx="4">
                  <c:v>CDK Global</c:v>
                </c:pt>
                <c:pt idx="5">
                  <c:v>Google</c:v>
                </c:pt>
                <c:pt idx="6">
                  <c:v>PTW</c:v>
                </c:pt>
                <c:pt idx="7">
                  <c:v>Head Digital Works</c:v>
                </c:pt>
                <c:pt idx="8">
                  <c:v>Games24x7</c:v>
                </c:pt>
                <c:pt idx="9">
                  <c:v>Dreamsports Group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9</c:v>
                </c:pt>
                <c:pt idx="8">
                  <c:v>12</c:v>
                </c:pt>
                <c:pt idx="9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B5-4355-91A6-E401248774F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gapWidth val="100"/>
        <c:axId val="116248576"/>
        <c:axId val="116251264"/>
      </c:barChart>
      <c:catAx>
        <c:axId val="116248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51264"/>
        <c:crosses val="autoZero"/>
        <c:auto val="1"/>
        <c:lblAlgn val="ctr"/>
        <c:lblOffset val="100"/>
        <c:noMultiLvlLbl val="0"/>
      </c:catAx>
      <c:valAx>
        <c:axId val="116251264"/>
        <c:scaling>
          <c:orientation val="minMax"/>
          <c:max val="3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4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27204952249708"/>
          <c:y val="0.14178018756960625"/>
          <c:w val="0.52933549861049922"/>
          <c:h val="0.733453247369140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F6-430C-AA49-4A54569647F8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8-4901-9493-90898059FDA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8-4901-9493-90898059FDA0}"/>
              </c:ext>
            </c:extLst>
          </c:dPt>
          <c:dPt>
            <c:idx val="3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8-4901-9493-90898059FDA0}"/>
              </c:ext>
            </c:extLst>
          </c:dPt>
          <c:dPt>
            <c:idx val="4"/>
            <c:bubble3D val="0"/>
            <c:spPr>
              <a:solidFill>
                <a:schemeClr val="accent6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9F6-430C-AA49-4A54569647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426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F6-430C-AA49-4A54569647F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426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F6-430C-AA49-4A5456964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20-25</c:v>
                </c:pt>
                <c:pt idx="1">
                  <c:v>15-20</c:v>
                </c:pt>
                <c:pt idx="2">
                  <c:v>10-15</c:v>
                </c:pt>
                <c:pt idx="3">
                  <c:v>5-10</c:v>
                </c:pt>
                <c:pt idx="4">
                  <c:v>0-5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86</c:v>
                </c:pt>
                <c:pt idx="2">
                  <c:v>171</c:v>
                </c:pt>
                <c:pt idx="3">
                  <c:v>161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6-430C-AA49-4A5456964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B5B34-2979-4FC6-B442-82938DB921A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9E8D-46A6-429B-8527-1530A1D88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58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E1BA7-BB7E-4A8A-AC5A-353D8574EE2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72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6B2E-4596-46D6-AA72-C3A73808B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43061-08C4-4F53-81F8-B8995880C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85C0A-6338-4437-92C2-70838B9F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067-BABB-46C3-A3E3-2D5C6DAC7D8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F16E5-128D-4603-969C-C5C0482C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F6BA2-2B33-4E36-ABC2-B8A103AE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D17C-A103-497F-9169-617A23C1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5B0B-ED4C-441F-9710-66DD924B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CCBE9-9BB4-4CF0-AB04-72642BD28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CB899-7867-4081-87A1-E66A3977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067-BABB-46C3-A3E3-2D5C6DAC7D8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5DF05-1254-4F4F-8293-5DF4B598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C8C16-8349-449F-B71C-47520764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D17C-A103-497F-9169-617A23C1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6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5D7DB6-8A20-4B94-9EB5-F352F30C5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E2AA6-F275-485B-A824-807CFA4EE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34A9A-C432-44E3-A668-5F8D44A4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067-BABB-46C3-A3E3-2D5C6DAC7D8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3E82C-4A8E-4FFF-8E10-275311D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4ECE7-3349-4B91-A02C-F325954D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D17C-A103-497F-9169-617A23C1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6D65D-0316-48EE-8572-7E00FEB24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F5D46-79A5-418F-BD2D-8E4D213B7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2E395-E453-476E-9D87-23735900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06D7-D136-4834-BC67-EE0D50D0D146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E3888-5283-4E4B-AFED-DC5FFF50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80177-45C3-4D36-929D-C78C2AC7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7C45D-9F81-4011-B85E-9CFD261B3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76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F3AFB-8521-46B5-AE9B-7BA7EDAE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7C1-760A-48AD-B2A5-6D2605DB2FA7}" type="datetimeFigureOut">
              <a:rPr lang="en-GB" smtClean="0"/>
              <a:t>30/09/2021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68FDB-FF1A-41B0-A434-BB81C6C1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89B2A-92A5-41FE-AAC6-18982AF1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B5B1-0451-4520-81E4-CA4CD8F42F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10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5A93-A81E-454A-B4F6-87E17F5F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5F57F-F378-462A-A398-05BBB69BB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345A5-7E30-4B17-96F3-307F8351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067-BABB-46C3-A3E3-2D5C6DAC7D8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0CC9E-36F5-4EBC-9D47-E7C3F6A7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F0296-D205-40A4-B6D4-2B737724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D17C-A103-497F-9169-617A23C1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8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F2C1-C119-4FEF-9F48-916CDDDD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4A679-2666-4199-8FCB-31C5B7C2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A0679-4398-4438-BF49-017E9A47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067-BABB-46C3-A3E3-2D5C6DAC7D8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7FD-A658-4D8F-AD21-B744D766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F3B2F-9A8E-402D-9F09-14DCE34D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D17C-A103-497F-9169-617A23C1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FF72-43DA-4785-B73A-D56DA7E3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B248-4D65-451C-9A98-0AE83F5F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60ABA-D75A-42A8-B3A2-F0CED4B0F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C5BCB-D736-4DFF-9E67-CDFA739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067-BABB-46C3-A3E3-2D5C6DAC7D8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2DB15-BB56-4A26-A433-6ADAC335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0DB27-B080-4D24-A1EA-DF0F4468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D17C-A103-497F-9169-617A23C1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3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030E-BA32-4858-B0FA-CCC18C89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36544-6900-4163-8F1A-28E4D7398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3DB11-55BE-485B-AEBF-411B07329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7E7F0-BD54-40C7-A4F3-5405A9B9D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F5CE7-65E9-4D3A-BB87-9693A6F7C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1CC5F-860A-4B6D-A3FA-0FFCAC12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067-BABB-46C3-A3E3-2D5C6DAC7D8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3855F-A8EC-489A-905B-E91F5696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E500A9-6361-4907-8B4D-6668E15B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D17C-A103-497F-9169-617A23C1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2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5348-54A5-4AD2-AD79-AA8F008C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A865C-0DC1-4822-95F6-73537A04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067-BABB-46C3-A3E3-2D5C6DAC7D8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051B6-6E0D-4268-B1E2-2187D349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49CC-DA58-4A50-A14E-CF0580BA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D17C-A103-497F-9169-617A23C1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A6F96-F621-461E-A73C-D981B6D5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067-BABB-46C3-A3E3-2D5C6DAC7D8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6600F-2DBE-4D35-9DC0-C5572BBB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CCFB0-BF4D-4AC9-B8DA-A0A5C164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D17C-A103-497F-9169-617A23C1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16F6-F0AF-40CB-873D-C461A5F5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0F3D-6F86-4339-8EA6-27234EBA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29138-1F3E-4CE2-AB62-D09EF98EA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18270-113A-47D8-9E7A-90F85D4B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067-BABB-46C3-A3E3-2D5C6DAC7D8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518E8-8F29-4652-A25E-B8B1B991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87237-A16F-434D-951D-C1C8E409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D17C-A103-497F-9169-617A23C1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6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5B6D-3D22-42A8-8763-45F19D31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038E9-9A0E-49CD-B28C-51C3E6517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4B2B2-D8EA-4DD6-8BD6-CE4F23AC7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0EBD4-B354-4894-92C7-91E779E0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067-BABB-46C3-A3E3-2D5C6DAC7D8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E2F54-4F17-438C-AAD8-EC4D8FD1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13DC8-D585-4564-8713-ACA804E9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D17C-A103-497F-9169-617A23C1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5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A5B5EE-0AD7-455F-B4ED-9FFA0CF8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33FEF-0ADA-4CA2-B254-498565ADB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A9B85-2818-4C3F-894A-D28598936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F1067-BABB-46C3-A3E3-2D5C6DAC7D8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CBC8D-62B6-4EBD-8C96-FFFD7CAC0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C0582-76D8-4F33-917F-D49EAC76C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D17C-A103-497F-9169-617A23C1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02D4-C3B6-40C8-B6C6-4EB7C996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26C6E-902B-458C-85A2-14EE47896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5DB86-1D02-46E6-97DF-C3EF847DA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506D7-D136-4834-BC67-EE0D50D0D146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CBFC1-8329-4891-987E-93D0E52F5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5215E-9A86-4E03-971D-264A6F2A2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7C45D-9F81-4011-B85E-9CFD261B3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61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1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D3F227-0B82-4DA2-96AB-406CC7D1F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0A7608-824D-4328-8DB4-885C429A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- up of a light bulb&#10;&#10;Description automatically generated with low confidence">
            <a:extLst>
              <a:ext uri="{FF2B5EF4-FFF2-40B4-BE49-F238E27FC236}">
                <a16:creationId xmlns:a16="http://schemas.microsoft.com/office/drawing/2014/main" id="{A37B21CC-3AD5-4E52-B543-626374525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31E272-ABFF-4E4D-9867-D2FDC8991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8928" y="988741"/>
            <a:ext cx="6248416" cy="4880518"/>
          </a:xfrm>
          <a:noFill/>
          <a:ln>
            <a:noFill/>
          </a:ln>
        </p:spPr>
        <p:txBody>
          <a:bodyPr wrap="square" anchor="ctr">
            <a:normAutofit/>
          </a:bodyPr>
          <a:lstStyle/>
          <a:p>
            <a:pPr algn="l"/>
            <a:r>
              <a:rPr lang="en-GB" sz="4800" dirty="0">
                <a:ln w="22225">
                  <a:solidFill>
                    <a:schemeClr val="tx1"/>
                  </a:solidFill>
                  <a:miter lim="800000"/>
                </a:ln>
              </a:rPr>
              <a:t>INSIGHTS TRAINING</a:t>
            </a:r>
            <a:br>
              <a:rPr lang="en-GB" sz="4800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GB" sz="2800" dirty="0">
                <a:ln w="22225">
                  <a:solidFill>
                    <a:schemeClr val="tx1"/>
                  </a:solidFill>
                  <a:miter lim="800000"/>
                </a:ln>
              </a:rPr>
              <a:t>Talking about Talent Insight  </a:t>
            </a:r>
            <a:endParaRPr lang="en-US" sz="2800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95B54-E538-4B2E-804B-C01F535D3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656" y="988741"/>
            <a:ext cx="2895616" cy="488051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Delivered by Charlotte Moffatt, Armstrong Craven Ltd </a:t>
            </a:r>
          </a:p>
          <a:p>
            <a:r>
              <a:rPr lang="en-GB" sz="1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September 2021</a:t>
            </a:r>
            <a:endParaRPr lang="en-US" sz="1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54D4C31-961C-4208-A0F1-C46AA0C05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5944529"/>
            <a:ext cx="214008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18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C00B2-D954-433E-B579-FEEC2AD2E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557" y="481198"/>
            <a:ext cx="2160000" cy="2160402"/>
          </a:xfrm>
          <a:prstGeom prst="ellipse">
            <a:avLst/>
          </a:prstGeom>
          <a:solidFill>
            <a:srgbClr val="00426B"/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A09107-2831-43FC-B07A-42FA97C6B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61032"/>
              </p:ext>
            </p:extLst>
          </p:nvPr>
        </p:nvGraphicFramePr>
        <p:xfrm>
          <a:off x="3632200" y="856155"/>
          <a:ext cx="7188200" cy="2824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1573">
                  <a:extLst>
                    <a:ext uri="{9D8B030D-6E8A-4147-A177-3AD203B41FA5}">
                      <a16:colId xmlns:a16="http://schemas.microsoft.com/office/drawing/2014/main" val="3741833782"/>
                    </a:ext>
                  </a:extLst>
                </a:gridCol>
                <a:gridCol w="546627">
                  <a:extLst>
                    <a:ext uri="{9D8B030D-6E8A-4147-A177-3AD203B41FA5}">
                      <a16:colId xmlns:a16="http://schemas.microsoft.com/office/drawing/2014/main" val="289573502"/>
                    </a:ext>
                  </a:extLst>
                </a:gridCol>
              </a:tblGrid>
              <a:tr h="537639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INTRODUCTION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72062"/>
                  </a:ext>
                </a:extLst>
              </a:tr>
              <a:tr h="457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WHY CLIENTS COMMISSION INSIGHT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054417"/>
                  </a:ext>
                </a:extLst>
              </a:tr>
              <a:tr h="457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HOW CLIENTS USE INSIGHT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936657"/>
                  </a:ext>
                </a:extLst>
              </a:tr>
              <a:tr h="457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HOW TO TALK ABOUT/SELL INSIGHT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06</a:t>
                      </a:r>
                      <a:endParaRPr lang="en-GB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089784"/>
                  </a:ext>
                </a:extLst>
              </a:tr>
              <a:tr h="457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HOW TO PRESENT INSIGHT TO CLIENTS/DIFFERENT STAKEHOLDERS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026462"/>
                  </a:ext>
                </a:extLst>
              </a:tr>
              <a:tr h="457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TIME FOR QUESTIONS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719041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DA975DE-4FD6-4125-8769-D0F5A6CC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780" y="6286500"/>
            <a:ext cx="1460220" cy="571500"/>
          </a:xfrm>
          <a:prstGeom prst="rect">
            <a:avLst/>
          </a:prstGeom>
        </p:spPr>
      </p:pic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84564226-C0D9-4F52-9844-9A83C74E8F92}"/>
              </a:ext>
            </a:extLst>
          </p:cNvPr>
          <p:cNvSpPr txBox="1">
            <a:spLocks/>
          </p:cNvSpPr>
          <p:nvPr/>
        </p:nvSpPr>
        <p:spPr>
          <a:xfrm>
            <a:off x="5156617" y="6482737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FEBCA86-310F-4E40-8326-6C16DA1B149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C00B2-D954-433E-B579-FEEC2AD2E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499" y="457200"/>
            <a:ext cx="2160000" cy="2160000"/>
          </a:xfrm>
          <a:prstGeom prst="ellipse">
            <a:avLst/>
          </a:prstGeom>
          <a:solidFill>
            <a:srgbClr val="00426B"/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DA975DE-4FD6-4125-8769-D0F5A6CC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780" y="6286500"/>
            <a:ext cx="1460220" cy="571500"/>
          </a:xfrm>
          <a:prstGeom prst="rect">
            <a:avLst/>
          </a:prstGeom>
        </p:spPr>
      </p:pic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84564226-C0D9-4F52-9844-9A83C74E8F92}"/>
              </a:ext>
            </a:extLst>
          </p:cNvPr>
          <p:cNvSpPr txBox="1">
            <a:spLocks/>
          </p:cNvSpPr>
          <p:nvPr/>
        </p:nvSpPr>
        <p:spPr>
          <a:xfrm>
            <a:off x="5156617" y="6482737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FEBCA86-310F-4E40-8326-6C16DA1B149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E5346C2-DED3-4B0B-8AAC-DDAAC92FE723}"/>
              </a:ext>
            </a:extLst>
          </p:cNvPr>
          <p:cNvSpPr txBox="1">
            <a:spLocks/>
          </p:cNvSpPr>
          <p:nvPr/>
        </p:nvSpPr>
        <p:spPr>
          <a:xfrm>
            <a:off x="3271239" y="669271"/>
            <a:ext cx="8250201" cy="2759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Introduction to Charlotte and her Primary Research role within Armstrong Craven’s Insight &amp; Talent Analytics function</a:t>
            </a:r>
            <a:endParaRPr lang="en-US" sz="14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Quick recap of the first Webinar</a:t>
            </a:r>
            <a:endParaRPr lang="en-US" sz="14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Introduction to today’s session</a:t>
            </a:r>
          </a:p>
          <a:p>
            <a:pPr marL="800100" lvl="1" indent="-342900">
              <a:lnSpc>
                <a:spcPct val="20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Why clients/internal stakeholders commission insight</a:t>
            </a:r>
          </a:p>
          <a:p>
            <a:pPr marL="800100" lvl="1" indent="-342900">
              <a:lnSpc>
                <a:spcPct val="20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 to talk about/sell insights </a:t>
            </a:r>
          </a:p>
          <a:p>
            <a:pPr marL="800100" lvl="1" indent="-342900">
              <a:lnSpc>
                <a:spcPct val="20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 clients /internal stakeholders use insight</a:t>
            </a:r>
          </a:p>
          <a:p>
            <a:pPr marL="800100" lvl="1" indent="-342900">
              <a:lnSpc>
                <a:spcPct val="20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 to present insight reports to different stakeholders</a:t>
            </a:r>
          </a:p>
          <a:p>
            <a:pPr lvl="1">
              <a:lnSpc>
                <a:spcPct val="200000"/>
              </a:lnSpc>
              <a:buClr>
                <a:schemeClr val="accent6"/>
              </a:buClr>
            </a:pPr>
            <a:endParaRPr lang="en-GB" sz="20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Homer simpson quotes every time i learn something new Blog u student |  Dogtrainingobedienceschool.com">
            <a:extLst>
              <a:ext uri="{FF2B5EF4-FFF2-40B4-BE49-F238E27FC236}">
                <a16:creationId xmlns:a16="http://schemas.microsoft.com/office/drawing/2014/main" id="{1272B7E0-E1D5-45DE-AE52-A983E6387E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19" y="1435337"/>
            <a:ext cx="3846003" cy="1905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09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C00B2-D954-433E-B579-FEEC2AD2E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557" y="477520"/>
            <a:ext cx="2160000" cy="2160000"/>
          </a:xfrm>
          <a:prstGeom prst="ellipse">
            <a:avLst/>
          </a:prstGeom>
          <a:solidFill>
            <a:srgbClr val="00426B"/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WHY CLIENTS &amp; INTERNAL STAKEHOLDERS COMMISSION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INSIGHT</a:t>
            </a:r>
            <a:endParaRPr lang="en-US" sz="1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DA975DE-4FD6-4125-8769-D0F5A6CC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780" y="6286500"/>
            <a:ext cx="1460220" cy="571500"/>
          </a:xfrm>
          <a:prstGeom prst="rect">
            <a:avLst/>
          </a:prstGeom>
        </p:spPr>
      </p:pic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84564226-C0D9-4F52-9844-9A83C74E8F92}"/>
              </a:ext>
            </a:extLst>
          </p:cNvPr>
          <p:cNvSpPr txBox="1">
            <a:spLocks/>
          </p:cNvSpPr>
          <p:nvPr/>
        </p:nvSpPr>
        <p:spPr>
          <a:xfrm>
            <a:off x="5156617" y="6482737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FEBCA86-310F-4E40-8326-6C16DA1B149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E5346C2-DED3-4B0B-8AAC-DDAAC92FE723}"/>
              </a:ext>
            </a:extLst>
          </p:cNvPr>
          <p:cNvSpPr txBox="1">
            <a:spLocks/>
          </p:cNvSpPr>
          <p:nvPr/>
        </p:nvSpPr>
        <p:spPr>
          <a:xfrm>
            <a:off x="3211689" y="756846"/>
            <a:ext cx="8250201" cy="2759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261938" algn="l">
              <a:lnSpc>
                <a:spcPct val="20000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make more informed business decisions</a:t>
            </a:r>
            <a:endParaRPr lang="en-GB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44500" indent="-261938" algn="l">
              <a:lnSpc>
                <a:spcPct val="20000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 HR/TA to elevate themselves into a more strategic position</a:t>
            </a:r>
          </a:p>
          <a:p>
            <a:pPr marL="444500" indent="-261938" algn="l">
              <a:lnSpc>
                <a:spcPct val="20000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Clients unable to do it themselves </a:t>
            </a:r>
          </a:p>
          <a:p>
            <a:pPr marL="444500" indent="-261938" algn="l">
              <a:lnSpc>
                <a:spcPct val="20000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Confidentiality (when using an agency)</a:t>
            </a:r>
            <a:endParaRPr lang="en-GB" alt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200000"/>
              </a:lnSpc>
              <a:buClr>
                <a:schemeClr val="accent6"/>
              </a:buClr>
            </a:pPr>
            <a:endParaRPr lang="en-GB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69FD6D-75F4-4C8A-8AAD-16164B82307C}"/>
              </a:ext>
            </a:extLst>
          </p:cNvPr>
          <p:cNvSpPr txBox="1">
            <a:spLocks/>
          </p:cNvSpPr>
          <p:nvPr/>
        </p:nvSpPr>
        <p:spPr>
          <a:xfrm>
            <a:off x="4155440" y="3087063"/>
            <a:ext cx="7233920" cy="17497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Clr>
                <a:schemeClr val="accent6"/>
              </a:buClr>
            </a:pPr>
            <a:r>
              <a:rPr lang="en-GB" sz="1800" b="1" i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“Talent Intelligence is the ability to combine and analyse sources of information about the external talent landscape to support business decisions.”</a:t>
            </a:r>
            <a:endParaRPr lang="en-US" sz="1800" b="1" i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Graphic 9" descr="Cycle with people with solid fill">
            <a:extLst>
              <a:ext uri="{FF2B5EF4-FFF2-40B4-BE49-F238E27FC236}">
                <a16:creationId xmlns:a16="http://schemas.microsoft.com/office/drawing/2014/main" id="{99346422-2E6D-4ABE-8D7E-E0F8FA6F3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1579" y="3271197"/>
            <a:ext cx="1736603" cy="1736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7B15D1-421A-4C4A-82D2-9BB9FE21A1E3}"/>
              </a:ext>
            </a:extLst>
          </p:cNvPr>
          <p:cNvSpPr txBox="1"/>
          <p:nvPr/>
        </p:nvSpPr>
        <p:spPr>
          <a:xfrm>
            <a:off x="4391526" y="4474324"/>
            <a:ext cx="6677527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buClr>
                <a:schemeClr val="accent6"/>
              </a:buClr>
            </a:pPr>
            <a:r>
              <a:rPr lang="en-GB" b="1" i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“Phone insight is non-biased, relevant, confidential and real-time data”</a:t>
            </a:r>
          </a:p>
        </p:txBody>
      </p:sp>
    </p:spTree>
    <p:extLst>
      <p:ext uri="{BB962C8B-B14F-4D97-AF65-F5344CB8AC3E}">
        <p14:creationId xmlns:p14="http://schemas.microsoft.com/office/powerpoint/2010/main" val="359393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C00B2-D954-433E-B579-FEEC2AD2E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557" y="477520"/>
            <a:ext cx="2160000" cy="2160000"/>
          </a:xfrm>
          <a:prstGeom prst="ellipse">
            <a:avLst/>
          </a:prstGeom>
          <a:solidFill>
            <a:srgbClr val="00426B"/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600" b="1" dirty="0">
                <a:solidFill>
                  <a:srgbClr val="FFFFFF"/>
                </a:solidFill>
              </a:rPr>
              <a:t>HOW CLIENTS &amp; INTERNAL STAKEHOLDERS USE INSIGHT</a:t>
            </a:r>
            <a:endParaRPr lang="en-US" sz="1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DA975DE-4FD6-4125-8769-D0F5A6CC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780" y="6286500"/>
            <a:ext cx="1460220" cy="571500"/>
          </a:xfrm>
          <a:prstGeom prst="rect">
            <a:avLst/>
          </a:prstGeom>
        </p:spPr>
      </p:pic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84564226-C0D9-4F52-9844-9A83C74E8F92}"/>
              </a:ext>
            </a:extLst>
          </p:cNvPr>
          <p:cNvSpPr txBox="1">
            <a:spLocks/>
          </p:cNvSpPr>
          <p:nvPr/>
        </p:nvSpPr>
        <p:spPr>
          <a:xfrm>
            <a:off x="5156617" y="6482737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FEBCA86-310F-4E40-8326-6C16DA1B149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9567F5C-F806-4DBD-9FF1-9DE52BF7B4BA}"/>
              </a:ext>
            </a:extLst>
          </p:cNvPr>
          <p:cNvSpPr txBox="1">
            <a:spLocks/>
          </p:cNvSpPr>
          <p:nvPr/>
        </p:nvSpPr>
        <p:spPr>
          <a:xfrm>
            <a:off x="3238500" y="381535"/>
            <a:ext cx="8787171" cy="3047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>
                <a:schemeClr val="accent6"/>
              </a:buClr>
            </a:pPr>
            <a:r>
              <a:rPr lang="en-US" sz="1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</a:t>
            </a: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influence internal stakeholders and make better-informed decisions</a:t>
            </a:r>
          </a:p>
          <a:p>
            <a:pPr lvl="0" algn="l">
              <a:lnSpc>
                <a:spcPct val="150000"/>
              </a:lnSpc>
              <a:buClr>
                <a:schemeClr val="accent6"/>
              </a:buClr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Examples: </a:t>
            </a:r>
            <a:endParaRPr lang="en-US" sz="14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Uncovering something that they did not know about themselves/their situation</a:t>
            </a:r>
            <a:endParaRPr lang="en-US" sz="14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Finding out what really matters to talent</a:t>
            </a:r>
            <a:endParaRPr lang="en-US" sz="14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Confirming what a client suspects to be true</a:t>
            </a:r>
          </a:p>
          <a:p>
            <a:pPr lvl="0" algn="l">
              <a:lnSpc>
                <a:spcPct val="150000"/>
              </a:lnSpc>
              <a:buClr>
                <a:schemeClr val="accent6"/>
              </a:buClr>
            </a:pPr>
            <a:endParaRPr lang="en-GB" sz="1400" b="1" dirty="0">
              <a:solidFill>
                <a:schemeClr val="accent6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Clr>
                <a:schemeClr val="accent6"/>
              </a:buClr>
            </a:pPr>
            <a:r>
              <a:rPr lang="en-GB" sz="1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But how do we get this insight? Common issues and how to overcome them: </a:t>
            </a:r>
          </a:p>
          <a:p>
            <a:pPr marL="285750" lvl="0" indent="-285750" algn="l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Objection handling fro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talent</a:t>
            </a:r>
            <a:endParaRPr lang="en-US" sz="14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lvl="0" indent="-285750" algn="l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International nuances / sensitivities</a:t>
            </a:r>
          </a:p>
          <a:p>
            <a:pPr marL="285750" lvl="0" indent="-285750" algn="l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Chasing missing data/insight</a:t>
            </a:r>
            <a:endParaRPr lang="en-US" sz="14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9E652-95CD-4B3F-B3F9-BD5A9EADB56D}"/>
              </a:ext>
            </a:extLst>
          </p:cNvPr>
          <p:cNvSpPr txBox="1"/>
          <p:nvPr/>
        </p:nvSpPr>
        <p:spPr>
          <a:xfrm>
            <a:off x="2884927" y="3826432"/>
            <a:ext cx="1540800" cy="7758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108000" tIns="36000" rIns="108000" bIns="36000" rtlCol="0">
            <a:noAutofit/>
          </a:bodyPr>
          <a:lstStyle/>
          <a:p>
            <a:pPr algn="ctr"/>
            <a:r>
              <a:rPr lang="en-GB" sz="1400" b="1" dirty="0">
                <a:ea typeface="Cambria" panose="02040503050406030204" pitchFamily="18" charset="0"/>
              </a:rPr>
              <a:t>Personal-level</a:t>
            </a:r>
          </a:p>
          <a:p>
            <a:pPr algn="ctr"/>
            <a:r>
              <a:rPr lang="en-GB" sz="1400" dirty="0">
                <a:ea typeface="Cambria" panose="02040503050406030204" pitchFamily="18" charset="0"/>
              </a:rPr>
              <a:t>Career </a:t>
            </a:r>
          </a:p>
          <a:p>
            <a:pPr algn="ctr"/>
            <a:r>
              <a:rPr lang="en-GB" sz="1400" dirty="0">
                <a:ea typeface="Cambria" panose="02040503050406030204" pitchFamily="18" charset="0"/>
              </a:rPr>
              <a:t>motivations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E6EAC-31FC-44DE-A317-6207EA99940C}"/>
              </a:ext>
            </a:extLst>
          </p:cNvPr>
          <p:cNvSpPr txBox="1"/>
          <p:nvPr/>
        </p:nvSpPr>
        <p:spPr>
          <a:xfrm>
            <a:off x="4666263" y="3833338"/>
            <a:ext cx="1540800" cy="7758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108000" tIns="36000" rIns="108000" bIns="36000" rtlCol="0">
            <a:no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Current role,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Team &amp;  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Reports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2C9573-2FAF-4940-A664-A627B3699E40}"/>
              </a:ext>
            </a:extLst>
          </p:cNvPr>
          <p:cNvSpPr txBox="1"/>
          <p:nvPr/>
        </p:nvSpPr>
        <p:spPr>
          <a:xfrm>
            <a:off x="6447599" y="3833873"/>
            <a:ext cx="1540800" cy="7758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108000" tIns="36000" rIns="108000" bIns="36000" rtlCol="0">
            <a:no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Function-level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Structure &amp; 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Reporting lines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56D552-D22D-4596-BF27-68AD6FBFC6EB}"/>
              </a:ext>
            </a:extLst>
          </p:cNvPr>
          <p:cNvSpPr txBox="1"/>
          <p:nvPr/>
        </p:nvSpPr>
        <p:spPr>
          <a:xfrm>
            <a:off x="8228935" y="3826432"/>
            <a:ext cx="1540800" cy="7758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108000" tIns="36000" rIns="108000" bIns="36000" rtlCol="0">
            <a:no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Business-level 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tech, 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capabilities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2B59FE-797F-4A39-8670-4D62F99251A3}"/>
              </a:ext>
            </a:extLst>
          </p:cNvPr>
          <p:cNvSpPr txBox="1"/>
          <p:nvPr/>
        </p:nvSpPr>
        <p:spPr>
          <a:xfrm>
            <a:off x="10010271" y="3833338"/>
            <a:ext cx="1541446" cy="7758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108000" tIns="36000" rIns="108000" bIns="36000" rtlCol="0">
            <a:noAutofit/>
          </a:bodyPr>
          <a:lstStyle/>
          <a:p>
            <a:pPr algn="ctr"/>
            <a:r>
              <a:rPr lang="en-GB" sz="1400" b="1" dirty="0">
                <a:ea typeface="Cambria" panose="02040503050406030204" pitchFamily="18" charset="0"/>
              </a:rPr>
              <a:t>Commercial intel</a:t>
            </a:r>
          </a:p>
          <a:p>
            <a:pPr algn="ctr"/>
            <a:r>
              <a:rPr lang="en-GB" sz="1400" dirty="0">
                <a:ea typeface="Cambria" panose="02040503050406030204" pitchFamily="18" charset="0"/>
              </a:rPr>
              <a:t>£££ Budgets,  </a:t>
            </a:r>
          </a:p>
          <a:p>
            <a:pPr algn="ctr"/>
            <a:r>
              <a:rPr lang="en-GB" sz="1400" dirty="0">
                <a:ea typeface="Cambria" panose="02040503050406030204" pitchFamily="18" charset="0"/>
              </a:rPr>
              <a:t>Product intel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B7E30B-418F-4092-9832-5F92153E79B7}"/>
              </a:ext>
            </a:extLst>
          </p:cNvPr>
          <p:cNvSpPr txBox="1"/>
          <p:nvPr/>
        </p:nvSpPr>
        <p:spPr>
          <a:xfrm>
            <a:off x="2973856" y="5013509"/>
            <a:ext cx="1057853" cy="400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Safe </a:t>
            </a:r>
          </a:p>
          <a:p>
            <a:pPr algn="ctr"/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territory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F5AFFE5A-0A50-4ED0-914E-7BA6F3C60B5E}"/>
              </a:ext>
            </a:extLst>
          </p:cNvPr>
          <p:cNvSpPr/>
          <p:nvPr/>
        </p:nvSpPr>
        <p:spPr>
          <a:xfrm>
            <a:off x="4338219" y="5013509"/>
            <a:ext cx="5546429" cy="510991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589487-EEAC-4A37-9BA2-0279B3BD6F1C}"/>
              </a:ext>
            </a:extLst>
          </p:cNvPr>
          <p:cNvSpPr txBox="1"/>
          <p:nvPr/>
        </p:nvSpPr>
        <p:spPr>
          <a:xfrm>
            <a:off x="10180280" y="5013509"/>
            <a:ext cx="1371437" cy="400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Challenging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 territory</a:t>
            </a:r>
          </a:p>
        </p:txBody>
      </p:sp>
    </p:spTree>
    <p:extLst>
      <p:ext uri="{BB962C8B-B14F-4D97-AF65-F5344CB8AC3E}">
        <p14:creationId xmlns:p14="http://schemas.microsoft.com/office/powerpoint/2010/main" val="201999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C00B2-D954-433E-B579-FEEC2AD2E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557" y="477520"/>
            <a:ext cx="2160000" cy="2160000"/>
          </a:xfrm>
          <a:prstGeom prst="ellipse">
            <a:avLst/>
          </a:prstGeom>
          <a:solidFill>
            <a:srgbClr val="00426B"/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600" b="1" dirty="0">
                <a:solidFill>
                  <a:srgbClr val="FFFFFF"/>
                </a:solidFill>
              </a:rPr>
              <a:t>HOW TO TALK ABOUT/ / SELL INISGHT</a:t>
            </a:r>
            <a:endParaRPr lang="en-US" sz="1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DA975DE-4FD6-4125-8769-D0F5A6CC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780" y="6286500"/>
            <a:ext cx="1460220" cy="571500"/>
          </a:xfrm>
          <a:prstGeom prst="rect">
            <a:avLst/>
          </a:prstGeom>
        </p:spPr>
      </p:pic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84564226-C0D9-4F52-9844-9A83C74E8F92}"/>
              </a:ext>
            </a:extLst>
          </p:cNvPr>
          <p:cNvSpPr txBox="1">
            <a:spLocks/>
          </p:cNvSpPr>
          <p:nvPr/>
        </p:nvSpPr>
        <p:spPr>
          <a:xfrm>
            <a:off x="5156617" y="6482737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FEBCA86-310F-4E40-8326-6C16DA1B149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E5346C2-DED3-4B0B-8AAC-DDAAC92FE723}"/>
              </a:ext>
            </a:extLst>
          </p:cNvPr>
          <p:cNvSpPr txBox="1">
            <a:spLocks/>
          </p:cNvSpPr>
          <p:nvPr/>
        </p:nvSpPr>
        <p:spPr>
          <a:xfrm>
            <a:off x="3211689" y="447029"/>
            <a:ext cx="8250201" cy="42773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200000"/>
              </a:lnSpc>
              <a:buClr>
                <a:schemeClr val="accent6"/>
              </a:buClr>
            </a:pPr>
            <a:endParaRPr lang="en-GB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B179B93-501E-4428-AA90-BFD97B8BEF06}"/>
              </a:ext>
            </a:extLst>
          </p:cNvPr>
          <p:cNvSpPr txBox="1">
            <a:spLocks/>
          </p:cNvSpPr>
          <p:nvPr/>
        </p:nvSpPr>
        <p:spPr>
          <a:xfrm>
            <a:off x="3189143" y="746481"/>
            <a:ext cx="7240731" cy="19752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26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Listen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Clr>
                <a:srgbClr val="00426B"/>
              </a:buClr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Find the clients ‘pain points’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26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Align it to what you do as a recruiter – it is a  shift in mindset, not skillset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26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 prepared for a longer sales/decision making process </a:t>
            </a:r>
            <a:endParaRPr lang="en-US" sz="1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26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Once sold take a thorough brief, and relay it back to them. Both sides need clear expectations</a:t>
            </a:r>
            <a:endParaRPr lang="en-GB" sz="1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A6F0A023-5915-40E1-A0FA-B54EE3CAD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6073" y="3397363"/>
            <a:ext cx="1774055" cy="17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5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C00B2-D954-433E-B579-FEEC2AD2E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557" y="477520"/>
            <a:ext cx="2160000" cy="2160000"/>
          </a:xfrm>
          <a:prstGeom prst="ellipse">
            <a:avLst/>
          </a:prstGeom>
          <a:solidFill>
            <a:srgbClr val="00426B"/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600" b="1" dirty="0">
                <a:solidFill>
                  <a:srgbClr val="FFFFFF"/>
                </a:solidFill>
              </a:rPr>
              <a:t>HOW TO PRESENT INSIGHT REPORTS TO DIFFERENT STAKEHOLDERS</a:t>
            </a:r>
            <a:endParaRPr lang="en-US" sz="1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DA975DE-4FD6-4125-8769-D0F5A6CC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780" y="6286500"/>
            <a:ext cx="1460220" cy="571500"/>
          </a:xfrm>
          <a:prstGeom prst="rect">
            <a:avLst/>
          </a:prstGeom>
        </p:spPr>
      </p:pic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84564226-C0D9-4F52-9844-9A83C74E8F92}"/>
              </a:ext>
            </a:extLst>
          </p:cNvPr>
          <p:cNvSpPr txBox="1">
            <a:spLocks/>
          </p:cNvSpPr>
          <p:nvPr/>
        </p:nvSpPr>
        <p:spPr>
          <a:xfrm>
            <a:off x="5156617" y="6482737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FEBCA86-310F-4E40-8326-6C16DA1B149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E5346C2-DED3-4B0B-8AAC-DDAAC92FE723}"/>
              </a:ext>
            </a:extLst>
          </p:cNvPr>
          <p:cNvSpPr txBox="1">
            <a:spLocks/>
          </p:cNvSpPr>
          <p:nvPr/>
        </p:nvSpPr>
        <p:spPr>
          <a:xfrm>
            <a:off x="3211689" y="447029"/>
            <a:ext cx="8250201" cy="42773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sz="14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200000"/>
              </a:lnSpc>
              <a:buClr>
                <a:schemeClr val="accent6"/>
              </a:buClr>
            </a:pPr>
            <a:endParaRPr lang="en-GB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B179B93-501E-4428-AA90-BFD97B8BEF06}"/>
              </a:ext>
            </a:extLst>
          </p:cNvPr>
          <p:cNvSpPr txBox="1">
            <a:spLocks/>
          </p:cNvSpPr>
          <p:nvPr/>
        </p:nvSpPr>
        <p:spPr>
          <a:xfrm>
            <a:off x="3189144" y="746481"/>
            <a:ext cx="5860062" cy="19752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26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Reporting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26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26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Storytelling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26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Different stakeholders/different needs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426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GDPR refresh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Graphic 19" descr="Presentation with org chart with solid fill">
            <a:extLst>
              <a:ext uri="{FF2B5EF4-FFF2-40B4-BE49-F238E27FC236}">
                <a16:creationId xmlns:a16="http://schemas.microsoft.com/office/drawing/2014/main" id="{93037490-6A53-4A3F-A2A6-92A2B3291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1597" y="660054"/>
            <a:ext cx="2148129" cy="21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0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874D47D-0DA6-4A3B-AF8F-C684408DC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30" y="5914301"/>
            <a:ext cx="2415870" cy="9436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97B343-40C7-4423-B93C-2ED962BB1225}"/>
              </a:ext>
            </a:extLst>
          </p:cNvPr>
          <p:cNvSpPr txBox="1">
            <a:spLocks/>
          </p:cNvSpPr>
          <p:nvPr/>
        </p:nvSpPr>
        <p:spPr>
          <a:xfrm>
            <a:off x="544830" y="245746"/>
            <a:ext cx="11544300" cy="971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426B"/>
                </a:solidFill>
              </a:rPr>
              <a:t>TALENT MAP OVERVIEW</a:t>
            </a:r>
            <a:endParaRPr lang="en-GB" sz="1800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707CD7B-67D6-461B-A476-272E1C04CFB4}"/>
              </a:ext>
            </a:extLst>
          </p:cNvPr>
          <p:cNvSpPr txBox="1">
            <a:spLocks/>
          </p:cNvSpPr>
          <p:nvPr/>
        </p:nvSpPr>
        <p:spPr>
          <a:xfrm>
            <a:off x="5926980" y="6432254"/>
            <a:ext cx="39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BCA86-310F-4E40-8326-6C16DA1B149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mbria" panose="02040503050406030204" pitchFamily="18" charset="0"/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00BCF-4E87-4EF3-8935-2F06341DE694}"/>
              </a:ext>
            </a:extLst>
          </p:cNvPr>
          <p:cNvSpPr txBox="1"/>
          <p:nvPr/>
        </p:nvSpPr>
        <p:spPr>
          <a:xfrm>
            <a:off x="433890" y="858601"/>
            <a:ext cx="3581386" cy="5055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0D2CD-9474-48B4-8F61-96046BCB1294}"/>
              </a:ext>
            </a:extLst>
          </p:cNvPr>
          <p:cNvSpPr txBox="1"/>
          <p:nvPr/>
        </p:nvSpPr>
        <p:spPr>
          <a:xfrm>
            <a:off x="684196" y="1200575"/>
            <a:ext cx="2145364" cy="2498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Total individuals identified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7A64CA-05BE-4D19-8349-01F8FCAF3EF3}"/>
              </a:ext>
            </a:extLst>
          </p:cNvPr>
          <p:cNvSpPr txBox="1"/>
          <p:nvPr/>
        </p:nvSpPr>
        <p:spPr>
          <a:xfrm>
            <a:off x="2968926" y="1087105"/>
            <a:ext cx="811463" cy="731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3200" b="1" dirty="0">
                <a:solidFill>
                  <a:srgbClr val="00426B"/>
                </a:solidFill>
              </a:rPr>
              <a:t>441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29380B-C4BD-4E1E-8347-106642A60BCA}"/>
              </a:ext>
            </a:extLst>
          </p:cNvPr>
          <p:cNvSpPr txBox="1"/>
          <p:nvPr/>
        </p:nvSpPr>
        <p:spPr>
          <a:xfrm>
            <a:off x="684196" y="1739890"/>
            <a:ext cx="811463" cy="421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13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en-GB" sz="1400" b="1" dirty="0">
                <a:latin typeface="Calibri" panose="020F0502020204030204" pitchFamily="34" charset="0"/>
              </a:rPr>
              <a:t>Diversity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036768-7A23-446D-A16C-3872FFEAEE21}"/>
              </a:ext>
            </a:extLst>
          </p:cNvPr>
          <p:cNvSpPr txBox="1"/>
          <p:nvPr/>
        </p:nvSpPr>
        <p:spPr>
          <a:xfrm>
            <a:off x="2953058" y="1818655"/>
            <a:ext cx="2196281" cy="5139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800" b="1" dirty="0">
                <a:solidFill>
                  <a:srgbClr val="5F741E"/>
                </a:solidFill>
              </a:rPr>
              <a:t>16%</a:t>
            </a:r>
            <a:endParaRPr lang="en-GB" sz="1200" b="1" dirty="0">
              <a:solidFill>
                <a:srgbClr val="5F741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9FD49-B898-44E3-8B0F-A9FE0228D1F9}"/>
              </a:ext>
            </a:extLst>
          </p:cNvPr>
          <p:cNvSpPr txBox="1"/>
          <p:nvPr/>
        </p:nvSpPr>
        <p:spPr>
          <a:xfrm>
            <a:off x="2953058" y="2217888"/>
            <a:ext cx="1728638" cy="2294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1" dirty="0">
                <a:solidFill>
                  <a:srgbClr val="5F741E"/>
                </a:solidFill>
                <a:latin typeface="Calibri" panose="020F0502020204030204" pitchFamily="34" charset="0"/>
              </a:rPr>
              <a:t>Female</a:t>
            </a:r>
          </a:p>
        </p:txBody>
      </p:sp>
      <p:pic>
        <p:nvPicPr>
          <p:cNvPr id="17" name="Graphic 16" descr="Woman">
            <a:extLst>
              <a:ext uri="{FF2B5EF4-FFF2-40B4-BE49-F238E27FC236}">
                <a16:creationId xmlns:a16="http://schemas.microsoft.com/office/drawing/2014/main" id="{3F203D7E-C498-4AFB-8BE8-DDBC027DCC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4948" y="1889751"/>
            <a:ext cx="513978" cy="5139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B043E8-CC9F-41C1-928F-DBD88033BC75}"/>
              </a:ext>
            </a:extLst>
          </p:cNvPr>
          <p:cNvSpPr txBox="1"/>
          <p:nvPr/>
        </p:nvSpPr>
        <p:spPr>
          <a:xfrm>
            <a:off x="624106" y="3946363"/>
            <a:ext cx="2280946" cy="421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13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en-GB" sz="1400" b="1" dirty="0">
                <a:latin typeface="Calibri" panose="020F0502020204030204" pitchFamily="34" charset="0"/>
              </a:rPr>
              <a:t>Years of experience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6E6C96-38D6-41C8-8703-B19258C59D3B}"/>
              </a:ext>
            </a:extLst>
          </p:cNvPr>
          <p:cNvGraphicFramePr/>
          <p:nvPr/>
        </p:nvGraphicFramePr>
        <p:xfrm>
          <a:off x="4289010" y="731521"/>
          <a:ext cx="276791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2D6D17B5-08F4-47DB-A6F9-DB8CF988F34F}"/>
              </a:ext>
            </a:extLst>
          </p:cNvPr>
          <p:cNvGraphicFramePr/>
          <p:nvPr/>
        </p:nvGraphicFramePr>
        <p:xfrm>
          <a:off x="7165570" y="719667"/>
          <a:ext cx="4620030" cy="264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A15E5AE7-8143-4831-BC24-E165CB6C1884}"/>
              </a:ext>
            </a:extLst>
          </p:cNvPr>
          <p:cNvGraphicFramePr/>
          <p:nvPr/>
        </p:nvGraphicFramePr>
        <p:xfrm>
          <a:off x="7056927" y="3429000"/>
          <a:ext cx="4820113" cy="257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82345D0C-1071-4B1D-99FC-CF19521A60B6}"/>
              </a:ext>
            </a:extLst>
          </p:cNvPr>
          <p:cNvGraphicFramePr/>
          <p:nvPr/>
        </p:nvGraphicFramePr>
        <p:xfrm>
          <a:off x="815513" y="4373991"/>
          <a:ext cx="2767917" cy="149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785E4288-DE5D-48B1-A308-860A6CC8B692}"/>
              </a:ext>
            </a:extLst>
          </p:cNvPr>
          <p:cNvSpPr txBox="1"/>
          <p:nvPr/>
        </p:nvSpPr>
        <p:spPr>
          <a:xfrm>
            <a:off x="684196" y="2395611"/>
            <a:ext cx="811463" cy="421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13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en-GB" sz="1400" b="1" dirty="0">
                <a:latin typeface="Calibri" panose="020F0502020204030204" pitchFamily="34" charset="0"/>
              </a:rPr>
              <a:t>Location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C99A4A0-0604-418C-AFAA-11215E18CACD}"/>
              </a:ext>
            </a:extLst>
          </p:cNvPr>
          <p:cNvGraphicFramePr>
            <a:graphicFrameLocks noGrp="1"/>
          </p:cNvGraphicFramePr>
          <p:nvPr/>
        </p:nvGraphicFramePr>
        <p:xfrm>
          <a:off x="624106" y="2899069"/>
          <a:ext cx="3264501" cy="9982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93420">
                  <a:extLst>
                    <a:ext uri="{9D8B030D-6E8A-4147-A177-3AD203B41FA5}">
                      <a16:colId xmlns:a16="http://schemas.microsoft.com/office/drawing/2014/main" val="3467355960"/>
                    </a:ext>
                  </a:extLst>
                </a:gridCol>
                <a:gridCol w="849935">
                  <a:extLst>
                    <a:ext uri="{9D8B030D-6E8A-4147-A177-3AD203B41FA5}">
                      <a16:colId xmlns:a16="http://schemas.microsoft.com/office/drawing/2014/main" val="1594412690"/>
                    </a:ext>
                  </a:extLst>
                </a:gridCol>
                <a:gridCol w="760573">
                  <a:extLst>
                    <a:ext uri="{9D8B030D-6E8A-4147-A177-3AD203B41FA5}">
                      <a16:colId xmlns:a16="http://schemas.microsoft.com/office/drawing/2014/main" val="1945715125"/>
                    </a:ext>
                  </a:extLst>
                </a:gridCol>
                <a:gridCol w="760573">
                  <a:extLst>
                    <a:ext uri="{9D8B030D-6E8A-4147-A177-3AD203B41FA5}">
                      <a16:colId xmlns:a16="http://schemas.microsoft.com/office/drawing/2014/main" val="4243139759"/>
                    </a:ext>
                  </a:extLst>
                </a:gridCol>
              </a:tblGrid>
              <a:tr h="133119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426B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Back-End</a:t>
                      </a:r>
                      <a:endParaRPr lang="en-US" sz="1050" b="1" i="0" u="none" strike="noStrike" dirty="0">
                        <a:solidFill>
                          <a:srgbClr val="00426B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426B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Front-End</a:t>
                      </a:r>
                      <a:endParaRPr lang="en-US" sz="1050" b="1" i="0" u="none" strike="noStrike" dirty="0">
                        <a:solidFill>
                          <a:srgbClr val="00426B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rgbClr val="00426B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Total</a:t>
                      </a:r>
                      <a:endParaRPr lang="en-US" sz="1050" b="1" i="0" u="none" strike="noStrike" dirty="0">
                        <a:solidFill>
                          <a:srgbClr val="00426B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00140282"/>
                  </a:ext>
                </a:extLst>
              </a:tr>
              <a:tr h="133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Hyderabad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7295467"/>
                  </a:ext>
                </a:extLst>
              </a:tr>
              <a:tr h="133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Mumbai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4971836"/>
                  </a:ext>
                </a:extLst>
              </a:tr>
              <a:tr h="133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Bangalore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4167371"/>
                  </a:ext>
                </a:extLst>
              </a:tr>
              <a:tr h="133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Nagpur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24219754"/>
                  </a:ext>
                </a:extLst>
              </a:tr>
              <a:tr h="133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Gurgaon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3294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05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3">
            <a:extLst>
              <a:ext uri="{FF2B5EF4-FFF2-40B4-BE49-F238E27FC236}">
                <a16:creationId xmlns:a16="http://schemas.microsoft.com/office/drawing/2014/main" id="{2F4D5922-434B-4829-B93E-02DC38A29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F35FBA24-5C01-4635-A984-1DB6E340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27">
            <a:extLst>
              <a:ext uri="{FF2B5EF4-FFF2-40B4-BE49-F238E27FC236}">
                <a16:creationId xmlns:a16="http://schemas.microsoft.com/office/drawing/2014/main" id="{04852F4F-4A7E-444E-BC99-C0CADA9B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66" name="Oval 28">
              <a:extLst>
                <a:ext uri="{FF2B5EF4-FFF2-40B4-BE49-F238E27FC236}">
                  <a16:creationId xmlns:a16="http://schemas.microsoft.com/office/drawing/2014/main" id="{222FE984-5918-4CB5-8087-DE60EDDC0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29">
              <a:extLst>
                <a:ext uri="{FF2B5EF4-FFF2-40B4-BE49-F238E27FC236}">
                  <a16:creationId xmlns:a16="http://schemas.microsoft.com/office/drawing/2014/main" id="{F4B960DD-8968-418D-A06C-436CB677B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30">
              <a:extLst>
                <a:ext uri="{FF2B5EF4-FFF2-40B4-BE49-F238E27FC236}">
                  <a16:creationId xmlns:a16="http://schemas.microsoft.com/office/drawing/2014/main" id="{A2D09607-6CF6-492B-9F82-ACE6B07A8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31">
              <a:extLst>
                <a:ext uri="{FF2B5EF4-FFF2-40B4-BE49-F238E27FC236}">
                  <a16:creationId xmlns:a16="http://schemas.microsoft.com/office/drawing/2014/main" id="{B1067204-A66E-4D3B-9BDE-F8E0AFF5E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32">
              <a:extLst>
                <a:ext uri="{FF2B5EF4-FFF2-40B4-BE49-F238E27FC236}">
                  <a16:creationId xmlns:a16="http://schemas.microsoft.com/office/drawing/2014/main" id="{3DBA1EE3-8D95-42A0-A32A-AA9D0E771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33">
              <a:extLst>
                <a:ext uri="{FF2B5EF4-FFF2-40B4-BE49-F238E27FC236}">
                  <a16:creationId xmlns:a16="http://schemas.microsoft.com/office/drawing/2014/main" id="{A3B2B9ED-844B-4364-AD69-BF0F9B93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D16A58-FE63-4D82-BF1D-B7F43D1F23F9}"/>
              </a:ext>
            </a:extLst>
          </p:cNvPr>
          <p:cNvSpPr txBox="1"/>
          <p:nvPr/>
        </p:nvSpPr>
        <p:spPr>
          <a:xfrm>
            <a:off x="630936" y="630936"/>
            <a:ext cx="6168062" cy="281939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TIME FOR QUESTIONS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harlotte.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offatt@armstrongcraven.com </a:t>
            </a:r>
          </a:p>
        </p:txBody>
      </p:sp>
      <p:sp>
        <p:nvSpPr>
          <p:cNvPr id="72" name="Rectangle 35">
            <a:extLst>
              <a:ext uri="{FF2B5EF4-FFF2-40B4-BE49-F238E27FC236}">
                <a16:creationId xmlns:a16="http://schemas.microsoft.com/office/drawing/2014/main" id="{5819102A-0400-4C1F-8614-973F5262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392166" y="107183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37">
            <a:extLst>
              <a:ext uri="{FF2B5EF4-FFF2-40B4-BE49-F238E27FC236}">
                <a16:creationId xmlns:a16="http://schemas.microsoft.com/office/drawing/2014/main" id="{EA8FBDFC-CF2A-4A9A-88B1-15D45D68B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EC299EF-4D18-40D1-AAB9-5082B26AB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49880C-55B6-4C46-A7F6-6A2856231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809907-F418-42B7-B7DA-7578B44AA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1152CA-C7C6-498B-AC68-B4620D242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43">
            <a:extLst>
              <a:ext uri="{FF2B5EF4-FFF2-40B4-BE49-F238E27FC236}">
                <a16:creationId xmlns:a16="http://schemas.microsoft.com/office/drawing/2014/main" id="{59383479-A4F3-459F-A2B1-EB48DF734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460608" y="2568069"/>
            <a:ext cx="1381607" cy="1381607"/>
          </a:xfrm>
          <a:prstGeom prst="ellipse">
            <a:avLst/>
          </a:prstGeom>
          <a:noFill/>
          <a:ln w="31750">
            <a:gradFill>
              <a:gsLst>
                <a:gs pos="0">
                  <a:schemeClr val="tx2">
                    <a:lumMod val="60000"/>
                    <a:lumOff val="40000"/>
                    <a:alpha val="20000"/>
                  </a:schemeClr>
                </a:gs>
                <a:gs pos="100000">
                  <a:schemeClr val="tx2">
                    <a:lumMod val="50000"/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45">
            <a:extLst>
              <a:ext uri="{FF2B5EF4-FFF2-40B4-BE49-F238E27FC236}">
                <a16:creationId xmlns:a16="http://schemas.microsoft.com/office/drawing/2014/main" id="{CF1485CA-41D2-421F-B28D-15EF845D5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4ED96A1-E6CA-493F-8610-6B8B7A28E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C9231B8-0812-4FDE-9AC6-94984E20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BF59FE3-7AD8-46E8-9440-D26863994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EEEDF00-F676-4147-BAF0-64840E285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4D3F73A-55E6-4A58-872D-BE9E9C7C3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Graphic 2" descr="Question Mark with solid fill">
            <a:extLst>
              <a:ext uri="{FF2B5EF4-FFF2-40B4-BE49-F238E27FC236}">
                <a16:creationId xmlns:a16="http://schemas.microsoft.com/office/drawing/2014/main" id="{6B5D0D43-838D-47CA-AD47-6A3F45A59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055" y="1377348"/>
            <a:ext cx="4134103" cy="4134103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8D2BC472-0671-410F-BA77-E46AA6210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C68B2A3-267E-4DE4-8DD5-C0378482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6474CC6-D7FB-4A38-8991-680F048CF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5825D0E-A1E4-4466-81B2-33325B3B3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1BD1E16-C3EF-4A05-9C71-590A55BFC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1A0CF5C-68C2-4432-BC2D-5A124C7B6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77278" y="4945279"/>
            <a:ext cx="1285875" cy="549007"/>
            <a:chOff x="7029447" y="3514725"/>
            <a:chExt cx="1285875" cy="54900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E76A51-C6FF-4566-9670-D405D4DA7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069446D-7888-44DB-87EF-972BCEA0A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450BCE5-EB53-44C2-B9B9-771BAD516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B2D4461-C687-4A45-933F-C4CCB4E24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Picture 3">
            <a:extLst>
              <a:ext uri="{FF2B5EF4-FFF2-40B4-BE49-F238E27FC236}">
                <a16:creationId xmlns:a16="http://schemas.microsoft.com/office/drawing/2014/main" id="{9B191585-851C-49F8-AACF-C53F990DE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6366" y="6157732"/>
            <a:ext cx="246074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76" descr="Logo&#10;&#10;Description automatically generated">
            <a:extLst>
              <a:ext uri="{FF2B5EF4-FFF2-40B4-BE49-F238E27FC236}">
                <a16:creationId xmlns:a16="http://schemas.microsoft.com/office/drawing/2014/main" id="{5DA447A3-0167-4A64-A0E6-5C9FAA6BA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538" y="6123787"/>
            <a:ext cx="643890" cy="643890"/>
          </a:xfrm>
          <a:prstGeom prst="rect">
            <a:avLst/>
          </a:prstGeom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E94DB98E-C303-4A58-9523-28D3AEBC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79" y="3816099"/>
            <a:ext cx="6387626" cy="149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2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">
      <a:dk1>
        <a:sysClr val="windowText" lastClr="000000"/>
      </a:dk1>
      <a:lt1>
        <a:sysClr val="window" lastClr="FFFFFF"/>
      </a:lt1>
      <a:dk2>
        <a:srgbClr val="1F497D"/>
      </a:dk2>
      <a:lt2>
        <a:srgbClr val="7F7F7F"/>
      </a:lt2>
      <a:accent1>
        <a:srgbClr val="E51147"/>
      </a:accent1>
      <a:accent2>
        <a:srgbClr val="5E5E5E"/>
      </a:accent2>
      <a:accent3>
        <a:srgbClr val="A52C3E"/>
      </a:accent3>
      <a:accent4>
        <a:srgbClr val="E55829"/>
      </a:accent4>
      <a:accent5>
        <a:srgbClr val="70852D"/>
      </a:accent5>
      <a:accent6>
        <a:srgbClr val="00426B"/>
      </a:accent6>
      <a:hlink>
        <a:srgbClr val="7F7F7F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AC">
      <a:dk1>
        <a:sysClr val="windowText" lastClr="000000"/>
      </a:dk1>
      <a:lt1>
        <a:sysClr val="window" lastClr="FFFFFF"/>
      </a:lt1>
      <a:dk2>
        <a:srgbClr val="1F497D"/>
      </a:dk2>
      <a:lt2>
        <a:srgbClr val="7F7F7F"/>
      </a:lt2>
      <a:accent1>
        <a:srgbClr val="E51147"/>
      </a:accent1>
      <a:accent2>
        <a:srgbClr val="5E5E5E"/>
      </a:accent2>
      <a:accent3>
        <a:srgbClr val="A52C3E"/>
      </a:accent3>
      <a:accent4>
        <a:srgbClr val="E55829"/>
      </a:accent4>
      <a:accent5>
        <a:srgbClr val="70852D"/>
      </a:accent5>
      <a:accent6>
        <a:srgbClr val="00426B"/>
      </a:accent6>
      <a:hlink>
        <a:srgbClr val="7F7F7F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438</Words>
  <Application>Microsoft Office PowerPoint</Application>
  <PresentationFormat>Widescreen</PresentationFormat>
  <Paragraphs>123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Courier New</vt:lpstr>
      <vt:lpstr>Wingdings</vt:lpstr>
      <vt:lpstr>Office Theme</vt:lpstr>
      <vt:lpstr>5_Office Theme</vt:lpstr>
      <vt:lpstr>INSIGHTS TRAINING Talking about Talent Insight  </vt:lpstr>
      <vt:lpstr>CONTENTS</vt:lpstr>
      <vt:lpstr>INTRODUCTION</vt:lpstr>
      <vt:lpstr>WHY CLIENTS &amp; INTERNAL STAKEHOLDERS COMMISSION INSIGHT</vt:lpstr>
      <vt:lpstr>HOW CLIENTS &amp; INTERNAL STAKEHOLDERS USE INSIGHT</vt:lpstr>
      <vt:lpstr>HOW TO TALK ABOUT/ / SELL INISGHT</vt:lpstr>
      <vt:lpstr>HOW TO PRESENT INSIGHT REPORTS TO DIFFERENT STAKEHOLDERS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 TRAINING Telephone Research – Techniques and Tips</dc:title>
  <dc:creator>Nicola Healey</dc:creator>
  <cp:lastModifiedBy>Sarah El-Rasoul</cp:lastModifiedBy>
  <cp:revision>9</cp:revision>
  <dcterms:created xsi:type="dcterms:W3CDTF">2021-02-02T12:46:08Z</dcterms:created>
  <dcterms:modified xsi:type="dcterms:W3CDTF">2021-09-30T10:13:38Z</dcterms:modified>
</cp:coreProperties>
</file>