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3" r:id="rId4"/>
    <p:sldId id="265" r:id="rId5"/>
    <p:sldId id="258" r:id="rId6"/>
    <p:sldId id="259" r:id="rId7"/>
    <p:sldId id="261" r:id="rId8"/>
    <p:sldId id="260" r:id="rId9"/>
    <p:sldId id="266" r:id="rId10"/>
    <p:sldId id="271" r:id="rId11"/>
    <p:sldId id="262" r:id="rId12"/>
    <p:sldId id="269" r:id="rId13"/>
    <p:sldId id="264" r:id="rId14"/>
    <p:sldId id="268" r:id="rId15"/>
    <p:sldId id="270" r:id="rId16"/>
    <p:sldId id="267" r:id="rId1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11"/>
    </p:cViewPr>
  </p:sorterViewPr>
  <p:notesViewPr>
    <p:cSldViewPr snapToGrid="0">
      <p:cViewPr varScale="1">
        <p:scale>
          <a:sx n="49" d="100"/>
          <a:sy n="49" d="100"/>
        </p:scale>
        <p:origin x="270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AEE8DE-F4B4-4A2F-965D-33579110DD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B6621F-269D-4178-906A-661B82D2AB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6D61C2B-CC16-4BCF-81FB-9D7A61903CE2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7912A8-945F-4E18-B401-1975456438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14B97-E6E2-4869-BFA7-8AA7F69D28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4AE4A5F-102F-4E6E-8694-B8C8EFD20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DF893CE-4EB0-40C5-95E2-796044308CD0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FAD46AC-5682-445D-85A0-C52F76BF0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17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6125" y="1173163"/>
            <a:ext cx="5632450" cy="31686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1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4C3BF878-3D6F-4A2B-ABCD-727EAD4F3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49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10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FB2ED5F-38E6-43B4-987A-AB8E00142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4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11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846AE1FA-99B8-42BB-B58C-4AD13689C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184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12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FE2996A9-0ED2-414E-8592-6686E559C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14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13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04E99FAC-8A04-4A1E-810F-3402DC3EA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735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023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15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9F28BCEB-ADF4-4EBE-AA47-A7697E2AF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71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2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A08B88F-925C-4117-98EF-DD1DDC7A2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21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3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C3637070-C274-457B-AEFB-B4A86B030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09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4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235A274D-DDDC-450F-A7BB-CDA088898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39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5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FE980DC-073A-415F-8FDA-1BF099A33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730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784225"/>
            <a:ext cx="5632450" cy="31686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6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4C5E05B-1DE1-43B7-A684-A44E17B80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293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6125" y="1173163"/>
            <a:ext cx="5632450" cy="31686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7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0A52C6AF-9106-4F5B-9CD3-68264D4B55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48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6125" y="1173163"/>
            <a:ext cx="5632450" cy="31686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8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53E92F-704B-464D-BBDC-37879E774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093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D46AC-5682-445D-85A0-C52F76BF0D91}" type="slidenum">
              <a:rPr lang="en-GB" smtClean="0"/>
              <a:t>9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6B91D721-8496-4397-82A7-0ABD80E95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13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B19B0-B2F2-4DAE-A0FD-06297EE26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769E1-573E-422A-9655-028829FFB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CF825-5C81-43CC-8140-74699DD07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F61C3-3C84-4702-BDFD-AEF413E6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F9544-E715-4583-8016-EEB8F830C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52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E5E5-7262-446D-B483-875E3D69A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550D9-03AB-48C4-8F71-FD282C4C7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9E9B8-9C6B-4563-8BA8-C7423FAC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36FC4-3FCA-4E5D-BED9-F891DA8C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134AA-97FD-45F0-891E-277156F7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63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0301AA-1EAC-41A5-9C70-F2DF0208C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03E1E-DA46-4E99-BD05-691BA067C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CA687-857A-41EB-A58E-30719E1C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A3F5B-E862-4B3C-94FF-0C2AB01B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0868E-1EB1-478D-BF48-A1C5A65D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3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FC5E8-89C3-4022-BAB0-C7F5C8CE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F4F8D-4EBB-41FD-A2D1-5FA3C1EED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19762-FEC0-41FE-9699-55C2788F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E99F8-976E-4B9E-8A6C-2415DBCB5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9D53B-8B83-4FFF-997F-A762D31BD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5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7CA6-9CBB-44CD-9B71-8B770CA50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AF0B8-5106-4613-88AB-B2A6577F2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BF676-C378-461F-80A5-0DB4A40E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87797-5F2E-4385-8E6C-38783CF3F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88BA8-9267-48E7-9652-02D86499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20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8FFEA-8836-4EC3-8685-251B6CC7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A9335-9F13-47F0-8240-96C90402D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F635D-F59C-4BE1-A855-89F05C664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18200-0C7F-4189-B43A-F0A4ED7B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058F2-E030-462B-B1A8-E5D1C2D7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CAEB7-306A-44DF-A68C-98EC8E79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56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A2F68-8286-4FA8-841D-9BD03ACA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45BE6-6A92-42B0-961D-A202FC251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D193E-0667-4C54-9E7A-BCAEC83EC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A3FCCB-CCEF-4DF2-A42A-145232120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7502E-003A-4D3D-B717-FD9D2F0B2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35BC9E-E29B-4259-A49F-D19375C0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659607-FD3B-4DAE-A109-69C6D581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CB84D-4E3B-4E5F-94FA-71150B82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3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85B55-8E8A-408E-A44B-B769C719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801DB2-18FE-47EF-BCD5-1641DFFC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4504B-332B-42CD-8A53-416CB2807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71245-6144-4287-B0E4-71C98931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7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30CC1C-6A36-49DC-801C-012BA338C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945E6-2A16-470F-9865-4D8813EFE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521DF-DF2F-41F7-B9E4-FB10C81A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82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6B70C-01AB-48C0-8977-A60EA8B87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F6231-C263-4EBF-8E46-57209832D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840DC-55D7-4B49-8B3E-749B9FAC9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96F63-33CB-4E8D-8811-20B17768B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25C59-2F6A-4C96-95FB-A53C6B4C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58917-96C0-41AD-AF93-00B59B1A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76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D4B6-2F25-4F93-BBEB-690ADCC3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868781-0E8A-4CB5-A8A0-AD66A1B70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AE819-F2DF-4B90-A8E2-53114C227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B1DAD-AA67-4E39-862F-298A0CC2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3934F-B345-46AE-94C1-7C07F4CA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20501-244B-4ACE-8967-1580FC20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3D9086-B1CD-419C-9FCA-9F8AA5AA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60610-CD8D-4977-B8F5-FE9897365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3EB9E-2F4A-4F43-BBCF-A07B749F99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4B23-F2FD-40ED-B41E-2B48A6B9E557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8EB84-5D9D-41C7-8BB7-E322FF075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FBC4-1388-4C2A-BBF9-ABE8F095A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8FE7-E38C-429B-9CED-C9F5DD6F4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8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s://www.linkedin.com/in/carolyn-howit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arolyn@careerpathcounselling.co.uk" TargetMode="Externa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pathcounselling.co.uk/resourc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linkedin.com/pulse/50-ways-leave-executive-search-carolyn-howit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3286EC3-4829-4DB3-B157-96F95EA4F7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598" y="287122"/>
            <a:ext cx="3388829" cy="1348731"/>
          </a:xfrm>
          <a:prstGeom prst="rect">
            <a:avLst/>
          </a:prstGeom>
        </p:spPr>
      </p:pic>
      <p:sp>
        <p:nvSpPr>
          <p:cNvPr id="6" name="AutoShape 2">
            <a:extLst>
              <a:ext uri="{FF2B5EF4-FFF2-40B4-BE49-F238E27FC236}">
                <a16:creationId xmlns:a16="http://schemas.microsoft.com/office/drawing/2014/main" id="{5FF95F97-61CC-435A-88E5-5EF89E480E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82894" y="3276600"/>
            <a:ext cx="2065506" cy="206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A3086D0-79EF-4635-90CC-2F6FD502DB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7478" y="4837180"/>
            <a:ext cx="1866900" cy="11525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B1BB9AE-06F0-4F04-942C-4B3463DF9FFC}"/>
              </a:ext>
            </a:extLst>
          </p:cNvPr>
          <p:cNvSpPr txBox="1"/>
          <p:nvPr/>
        </p:nvSpPr>
        <p:spPr>
          <a:xfrm>
            <a:off x="4595802" y="2798427"/>
            <a:ext cx="3040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Carolyn Howitt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61ADE3-5245-4C64-9E55-1F91DB76DE19}"/>
              </a:ext>
            </a:extLst>
          </p:cNvPr>
          <p:cNvSpPr txBox="1"/>
          <p:nvPr/>
        </p:nvSpPr>
        <p:spPr>
          <a:xfrm>
            <a:off x="3552038" y="3444758"/>
            <a:ext cx="5127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hlinkClick r:id="rId6"/>
              </a:rPr>
              <a:t>carolyn@careerpathcounselling.co.uk</a:t>
            </a:r>
            <a:endParaRPr lang="en-GB" sz="2400" dirty="0"/>
          </a:p>
          <a:p>
            <a:pPr algn="ctr"/>
            <a:r>
              <a:rPr lang="en-GB" sz="2400" dirty="0">
                <a:hlinkClick r:id="rId7"/>
              </a:rPr>
              <a:t>Carolyn Howitt | LinkedIn</a:t>
            </a:r>
            <a:endParaRPr lang="en-GB" sz="2400" dirty="0"/>
          </a:p>
          <a:p>
            <a:pPr algn="ctr"/>
            <a:r>
              <a:rPr lang="en-GB" sz="2400" dirty="0"/>
              <a:t>Twitter - @CareerPathUK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676987-8533-4AB9-9A0B-EE1EE051CEC9}"/>
              </a:ext>
            </a:extLst>
          </p:cNvPr>
          <p:cNvSpPr txBox="1"/>
          <p:nvPr/>
        </p:nvSpPr>
        <p:spPr>
          <a:xfrm>
            <a:off x="1057478" y="996077"/>
            <a:ext cx="5393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“All work is a deal, a compromise between what you want out of life and what an employer wants to get out of you.” </a:t>
            </a:r>
          </a:p>
          <a:p>
            <a:r>
              <a:rPr lang="en-US" sz="2000" b="1" i="1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John Lees</a:t>
            </a:r>
            <a:r>
              <a:rPr lang="en-US" sz="2000" b="0" i="1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67027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8C432698-A99D-4ED2-842E-7FE336707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838" y="-47710"/>
            <a:ext cx="5709569" cy="70498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6E34C3-D1BE-4711-A7DE-2ED9B1CEC396}"/>
              </a:ext>
            </a:extLst>
          </p:cNvPr>
          <p:cNvSpPr txBox="1"/>
          <p:nvPr/>
        </p:nvSpPr>
        <p:spPr>
          <a:xfrm>
            <a:off x="8615013" y="2256105"/>
            <a:ext cx="1878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Results time!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52069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599517-C75E-4238-A222-C9576B314677}"/>
              </a:ext>
            </a:extLst>
          </p:cNvPr>
          <p:cNvSpPr txBox="1"/>
          <p:nvPr/>
        </p:nvSpPr>
        <p:spPr>
          <a:xfrm>
            <a:off x="1378960" y="1152561"/>
            <a:ext cx="7531775" cy="4713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457200">
              <a:lnSpc>
                <a:spcPct val="107000"/>
              </a:lnSpc>
            </a:pP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your printout, write down your top Motivators (those scoring 2 or more). In the blank right-hand column mark how well your current role provides you with these.</a:t>
            </a:r>
          </a:p>
          <a:p>
            <a:pPr marL="457200">
              <a:lnSpc>
                <a:spcPct val="107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each one either:</a:t>
            </a:r>
            <a:endParaRPr lang="en-GB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- Always		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always (or usually) met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- Often		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often met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- Sometimes	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sometimes met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- Never		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never met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ABBD855-AA3F-445E-A22A-F7A130BE6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24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04A77D63-9898-462A-93CC-25DEA50279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4" t="6426" r="9702" b="12890"/>
          <a:stretch/>
        </p:blipFill>
        <p:spPr>
          <a:xfrm>
            <a:off x="1329503" y="456843"/>
            <a:ext cx="9532993" cy="6099243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A3F6E749-EFA3-4FD0-BB2F-CF6F2C54BC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89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F419F3FC-70D9-42D2-B40C-D07A2F6CC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949" y="3429000"/>
            <a:ext cx="5929138" cy="2760451"/>
          </a:xfrm>
          <a:prstGeom prst="rect">
            <a:avLst/>
          </a:prstGeom>
        </p:spPr>
      </p:pic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AFEB1EE4-7B76-40B2-B9F4-862C3C2D59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41" y="455634"/>
            <a:ext cx="6278995" cy="29052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CC44B6-B39A-49D6-8687-B5FF3ABA18E0}"/>
              </a:ext>
            </a:extLst>
          </p:cNvPr>
          <p:cNvSpPr txBox="1"/>
          <p:nvPr/>
        </p:nvSpPr>
        <p:spPr>
          <a:xfrm>
            <a:off x="922789" y="3565321"/>
            <a:ext cx="3993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 of these is MD of a medium-sized retained search firm.</a:t>
            </a:r>
          </a:p>
          <a:p>
            <a:endParaRPr lang="en-GB" dirty="0"/>
          </a:p>
          <a:p>
            <a:r>
              <a:rPr lang="en-GB" dirty="0"/>
              <a:t>One is a Senior Career Researcher.</a:t>
            </a:r>
          </a:p>
          <a:p>
            <a:endParaRPr lang="en-GB" dirty="0"/>
          </a:p>
          <a:p>
            <a:r>
              <a:rPr lang="en-GB" dirty="0"/>
              <a:t>Which do you think is which?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80B7535-304F-4189-9835-4BC4661D88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D846C0-28EB-479F-9ACA-A95D8A631DCA}"/>
              </a:ext>
            </a:extLst>
          </p:cNvPr>
          <p:cNvSpPr txBox="1"/>
          <p:nvPr/>
        </p:nvSpPr>
        <p:spPr>
          <a:xfrm>
            <a:off x="6934735" y="684532"/>
            <a:ext cx="5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A71997-FBBC-4CFD-8446-3A5FADBF11E5}"/>
              </a:ext>
            </a:extLst>
          </p:cNvPr>
          <p:cNvSpPr txBox="1"/>
          <p:nvPr/>
        </p:nvSpPr>
        <p:spPr>
          <a:xfrm>
            <a:off x="4520104" y="5523716"/>
            <a:ext cx="5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B.</a:t>
            </a:r>
          </a:p>
        </p:txBody>
      </p:sp>
    </p:spTree>
    <p:extLst>
      <p:ext uri="{BB962C8B-B14F-4D97-AF65-F5344CB8AC3E}">
        <p14:creationId xmlns:p14="http://schemas.microsoft.com/office/powerpoint/2010/main" val="812967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F4948B-0F24-4A69-A792-BEDA5C0DCBC6}"/>
              </a:ext>
            </a:extLst>
          </p:cNvPr>
          <p:cNvSpPr txBox="1"/>
          <p:nvPr/>
        </p:nvSpPr>
        <p:spPr>
          <a:xfrm>
            <a:off x="744716" y="3565321"/>
            <a:ext cx="3993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Two ex-researchers who are currently leaving search:</a:t>
            </a:r>
          </a:p>
          <a:p>
            <a:endParaRPr lang="en-GB" dirty="0"/>
          </a:p>
          <a:p>
            <a:r>
              <a:rPr lang="en-GB" dirty="0"/>
              <a:t>One to be a Data Science Client Lead.</a:t>
            </a:r>
          </a:p>
          <a:p>
            <a:r>
              <a:rPr lang="en-GB" dirty="0"/>
              <a:t>One to train as a Jungian Psychoanalyst.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FD593ED6-ACFF-4D09-B8FA-F4505E3D9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77" y="444617"/>
            <a:ext cx="6843425" cy="3051495"/>
          </a:xfrm>
          <a:prstGeom prst="rect">
            <a:avLst/>
          </a:prstGeom>
        </p:spPr>
      </p:pic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62C9149F-822B-4F18-AE5F-BCF6A54E9B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432" y="3638144"/>
            <a:ext cx="6868915" cy="23012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FAEAB9-8692-489C-AAE7-AD4122D9BB5F}"/>
              </a:ext>
            </a:extLst>
          </p:cNvPr>
          <p:cNvSpPr txBox="1"/>
          <p:nvPr/>
        </p:nvSpPr>
        <p:spPr>
          <a:xfrm>
            <a:off x="7589077" y="684532"/>
            <a:ext cx="5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CA3F62-201A-4E29-8A3F-C2089573403A}"/>
              </a:ext>
            </a:extLst>
          </p:cNvPr>
          <p:cNvSpPr txBox="1"/>
          <p:nvPr/>
        </p:nvSpPr>
        <p:spPr>
          <a:xfrm>
            <a:off x="4206409" y="5184681"/>
            <a:ext cx="5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B.</a:t>
            </a:r>
          </a:p>
        </p:txBody>
      </p:sp>
    </p:spTree>
    <p:extLst>
      <p:ext uri="{BB962C8B-B14F-4D97-AF65-F5344CB8AC3E}">
        <p14:creationId xmlns:p14="http://schemas.microsoft.com/office/powerpoint/2010/main" val="3949288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A45C5C-976D-4DB8-B6EB-EFB997CD943F}"/>
              </a:ext>
            </a:extLst>
          </p:cNvPr>
          <p:cNvSpPr txBox="1"/>
          <p:nvPr/>
        </p:nvSpPr>
        <p:spPr>
          <a:xfrm>
            <a:off x="1378960" y="1152561"/>
            <a:ext cx="7531775" cy="2841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GB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Finally..</a:t>
            </a:r>
          </a:p>
          <a:p>
            <a:pPr marL="457200">
              <a:lnSpc>
                <a:spcPct val="107000"/>
              </a:lnSpc>
            </a:pPr>
            <a:endParaRPr lang="en-GB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your highest-scoring Motivators.</a:t>
            </a:r>
          </a:p>
          <a:p>
            <a:pPr marL="457200">
              <a:lnSpc>
                <a:spcPct val="107000"/>
              </a:lnSpc>
            </a:pP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of a time when one of these was met at work.</a:t>
            </a:r>
          </a:p>
          <a:p>
            <a:pPr marL="457200">
              <a:lnSpc>
                <a:spcPct val="107000"/>
              </a:lnSpc>
            </a:pPr>
            <a:endParaRPr lang="en-GB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it into a positive Motivators story.</a:t>
            </a:r>
            <a:endParaRPr lang="en-GB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2E9F75E-6409-4431-9229-FBA1E8EBD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99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298A7288-7841-4215-AD8C-FAF87072C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4E76D9-1C11-4671-91A9-22AD72C08A48}"/>
              </a:ext>
            </a:extLst>
          </p:cNvPr>
          <p:cNvSpPr txBox="1"/>
          <p:nvPr/>
        </p:nvSpPr>
        <p:spPr>
          <a:xfrm>
            <a:off x="1294984" y="869198"/>
            <a:ext cx="7969332" cy="430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457200">
              <a:lnSpc>
                <a:spcPct val="107000"/>
              </a:lnSpc>
            </a:pP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information:</a:t>
            </a:r>
          </a:p>
          <a:p>
            <a:pPr marL="457200">
              <a:lnSpc>
                <a:spcPct val="107000"/>
              </a:lnSpc>
            </a:pP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www.careerpathcounselling.co.uk/resources</a:t>
            </a:r>
            <a:endParaRPr lang="en-GB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Career paths within executive search</a:t>
            </a:r>
          </a:p>
          <a:p>
            <a:pPr marL="8001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Salary checker</a:t>
            </a:r>
          </a:p>
          <a:p>
            <a:pPr marL="457200">
              <a:lnSpc>
                <a:spcPct val="107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Thinking of leaving search/recruitment?</a:t>
            </a:r>
          </a:p>
          <a:p>
            <a:pPr marL="457200">
              <a:lnSpc>
                <a:spcPct val="107000"/>
              </a:lnSpc>
            </a:pPr>
            <a:r>
              <a:rPr lang="en-GB" sz="2400" b="0" i="0" dirty="0">
                <a:effectLst/>
                <a:latin typeface="-apple-system"/>
                <a:hlinkClick r:id="rId4"/>
              </a:rPr>
              <a:t>https://www.linkedin.com/pulse/50-ways-leave-executive-search-carolyn-howitt</a:t>
            </a:r>
            <a:r>
              <a:rPr lang="en-GB" sz="2400" b="0" i="0" dirty="0">
                <a:effectLst/>
                <a:latin typeface="-apple-system"/>
              </a:rPr>
              <a:t> </a:t>
            </a:r>
          </a:p>
          <a:p>
            <a:pPr marL="457200">
              <a:lnSpc>
                <a:spcPct val="107000"/>
              </a:lnSpc>
            </a:pPr>
            <a:r>
              <a:rPr lang="en-GB" sz="2400" i="1" dirty="0"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More coming up about this on the Resources page</a:t>
            </a:r>
          </a:p>
          <a:p>
            <a:pPr marL="457200">
              <a:lnSpc>
                <a:spcPct val="107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42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E64727-F39E-49D9-8C64-EBB018B84A9D}"/>
              </a:ext>
            </a:extLst>
          </p:cNvPr>
          <p:cNvSpPr txBox="1"/>
          <p:nvPr/>
        </p:nvSpPr>
        <p:spPr>
          <a:xfrm>
            <a:off x="2407640" y="2164360"/>
            <a:ext cx="651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First name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What you 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Where you are – town/location, country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One thing you can see out of the window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52EB28-ED20-4E43-AF31-CC6BE1291FDE}"/>
              </a:ext>
            </a:extLst>
          </p:cNvPr>
          <p:cNvSpPr txBox="1"/>
          <p:nvPr/>
        </p:nvSpPr>
        <p:spPr>
          <a:xfrm>
            <a:off x="1535185" y="1219539"/>
            <a:ext cx="2785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Introductions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087A6847-1398-4857-BFB5-D57C0643C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48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E64727-F39E-49D9-8C64-EBB018B84A9D}"/>
              </a:ext>
            </a:extLst>
          </p:cNvPr>
          <p:cNvSpPr txBox="1"/>
          <p:nvPr/>
        </p:nvSpPr>
        <p:spPr>
          <a:xfrm>
            <a:off x="2382473" y="2099031"/>
            <a:ext cx="73068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Bit of background to Work Motivations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Complete the exercises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Discuss results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Look at Motivations within search/recruitment/talent acquisition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52EB28-ED20-4E43-AF31-CC6BE1291FDE}"/>
              </a:ext>
            </a:extLst>
          </p:cNvPr>
          <p:cNvSpPr txBox="1"/>
          <p:nvPr/>
        </p:nvSpPr>
        <p:spPr>
          <a:xfrm>
            <a:off x="1535185" y="1219539"/>
            <a:ext cx="2785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Today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087A6847-1398-4857-BFB5-D57C0643C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8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C43666-B482-4A17-AFBD-B6F1A97A6788}"/>
              </a:ext>
            </a:extLst>
          </p:cNvPr>
          <p:cNvSpPr txBox="1"/>
          <p:nvPr/>
        </p:nvSpPr>
        <p:spPr>
          <a:xfrm>
            <a:off x="1716278" y="1028343"/>
            <a:ext cx="87594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>
                <a:solidFill>
                  <a:srgbClr val="282828"/>
                </a:solidFill>
                <a:effectLst/>
              </a:rPr>
              <a:t>1980s Edward Deci and Richard Ryan</a:t>
            </a:r>
          </a:p>
          <a:p>
            <a:endParaRPr lang="en-GB" sz="20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Positive factors (‘direct’ motives)</a:t>
            </a:r>
          </a:p>
          <a:p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Play - the work is engaging, enjoyable, it makes you creative and curious.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Purpose - the work has a clear goal.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Potential – you can grow with your job and fit your identity to it.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egative factors (‘indirect’ motives)</a:t>
            </a:r>
            <a:b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Emotional pressure – fear, peer pressure, shame: your identity is threatened if you don't do it.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Economic pressure – to gain a reward or avoid a punishment.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Inertia – you no longer know why you are doing it, but it's familiar.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C840257-1A1F-4290-801F-26CC5E1480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26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DB87BD-A9FA-4B29-AADF-B32E9CD2EC73}"/>
              </a:ext>
            </a:extLst>
          </p:cNvPr>
          <p:cNvSpPr txBox="1"/>
          <p:nvPr/>
        </p:nvSpPr>
        <p:spPr>
          <a:xfrm>
            <a:off x="1653044" y="1132493"/>
            <a:ext cx="68789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Extrinsic work motivations, </a:t>
            </a:r>
            <a:r>
              <a:rPr lang="en-GB" sz="2400" b="1" dirty="0" err="1"/>
              <a:t>eg</a:t>
            </a:r>
            <a:r>
              <a:rPr lang="en-GB" sz="2400" b="1" dirty="0"/>
              <a:t>: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Environment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Pay, rewards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Work/life balance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Supportive manager/team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Promotion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r>
              <a:rPr lang="en-GB" sz="2400" b="1" dirty="0"/>
              <a:t>Intrinsic work motivations, </a:t>
            </a:r>
            <a:r>
              <a:rPr lang="en-GB" sz="2400" b="1" dirty="0" err="1"/>
              <a:t>eg</a:t>
            </a:r>
            <a:r>
              <a:rPr lang="en-GB" sz="2400" b="1" dirty="0"/>
              <a:t>: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Personal and professional growth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Autonomy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Freedom of expression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Gaining a skill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You can see the benefit of your work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DA680C12-FE8F-40B6-A28A-157FB1249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,893 Cartoon Stopwatch Stock Photos, Pictures &amp;amp; Royalty-Free Images -  iStock">
            <a:extLst>
              <a:ext uri="{FF2B5EF4-FFF2-40B4-BE49-F238E27FC236}">
                <a16:creationId xmlns:a16="http://schemas.microsoft.com/office/drawing/2014/main" id="{1B276EA3-25EE-4FC4-A3D6-F55D6E6B4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101" y="3607266"/>
            <a:ext cx="1452868" cy="145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8C432698-A99D-4ED2-842E-7FE336707D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838" y="-47710"/>
            <a:ext cx="5709569" cy="704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8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08532395-971E-4E99-A492-D07063432F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45" y="202575"/>
            <a:ext cx="5513035" cy="6695763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F3A830A-78A4-41F7-A4A8-1856D0C34A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6ACAF9-D27F-454B-A0D0-71434FCD7F32}"/>
              </a:ext>
            </a:extLst>
          </p:cNvPr>
          <p:cNvSpPr txBox="1"/>
          <p:nvPr/>
        </p:nvSpPr>
        <p:spPr>
          <a:xfrm>
            <a:off x="670639" y="1442373"/>
            <a:ext cx="1878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Carolyn - all motivations</a:t>
            </a:r>
          </a:p>
        </p:txBody>
      </p:sp>
    </p:spTree>
    <p:extLst>
      <p:ext uri="{BB962C8B-B14F-4D97-AF65-F5344CB8AC3E}">
        <p14:creationId xmlns:p14="http://schemas.microsoft.com/office/powerpoint/2010/main" val="184540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3624B038-BAA3-4CBB-B338-A8D5D8EB5F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36" y="2114134"/>
            <a:ext cx="7988393" cy="37750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7C9282-2CCE-43E8-AE20-614BD4BAEEB6}"/>
              </a:ext>
            </a:extLst>
          </p:cNvPr>
          <p:cNvSpPr txBox="1"/>
          <p:nvPr/>
        </p:nvSpPr>
        <p:spPr>
          <a:xfrm>
            <a:off x="1867141" y="1753658"/>
            <a:ext cx="687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Carolyn Motivations above £2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3E1DC3C-72DA-4B74-82B7-F4FEB79B8A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06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e&#10;&#10;Description automatically generated">
            <a:extLst>
              <a:ext uri="{FF2B5EF4-FFF2-40B4-BE49-F238E27FC236}">
                <a16:creationId xmlns:a16="http://schemas.microsoft.com/office/drawing/2014/main" id="{23CB9D39-F0A6-48FC-AB75-64C8CE0D3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49" y="328864"/>
            <a:ext cx="6436569" cy="3041706"/>
          </a:xfrm>
          <a:prstGeom prst="rect">
            <a:avLst/>
          </a:prstGeom>
        </p:spPr>
      </p:pic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8E29E77C-6614-4DF8-9808-C96D82F0A1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295" y="3153748"/>
            <a:ext cx="5993201" cy="31537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FE51E9-D0E8-4FE5-B42D-7DE2CC3D21C1}"/>
              </a:ext>
            </a:extLst>
          </p:cNvPr>
          <p:cNvSpPr txBox="1"/>
          <p:nvPr/>
        </p:nvSpPr>
        <p:spPr>
          <a:xfrm>
            <a:off x="6680717" y="874641"/>
            <a:ext cx="183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 last week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6C322-4BB0-47AB-BC13-10EA343E0F5D}"/>
              </a:ext>
            </a:extLst>
          </p:cNvPr>
          <p:cNvSpPr txBox="1"/>
          <p:nvPr/>
        </p:nvSpPr>
        <p:spPr>
          <a:xfrm>
            <a:off x="2155371" y="5280345"/>
            <a:ext cx="301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 when a junior researcher</a:t>
            </a: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93A1BDD-FA77-4900-88F5-3E8F07DB5A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1" y="396179"/>
            <a:ext cx="2377023" cy="9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42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503</Words>
  <Application>Microsoft Office PowerPoint</Application>
  <PresentationFormat>Widescreen</PresentationFormat>
  <Paragraphs>96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-apple-system</vt:lpstr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Howitt</dc:creator>
  <cp:lastModifiedBy>Sarah El-Rasoul</cp:lastModifiedBy>
  <cp:revision>3</cp:revision>
  <cp:lastPrinted>2021-07-13T13:30:18Z</cp:lastPrinted>
  <dcterms:created xsi:type="dcterms:W3CDTF">2021-07-09T14:22:48Z</dcterms:created>
  <dcterms:modified xsi:type="dcterms:W3CDTF">2021-07-14T13:29:39Z</dcterms:modified>
</cp:coreProperties>
</file>