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8"/>
  </p:notesMasterIdLst>
  <p:handoutMasterIdLst>
    <p:handoutMasterId r:id="rId59"/>
  </p:handoutMasterIdLst>
  <p:sldIdLst>
    <p:sldId id="350" r:id="rId2"/>
    <p:sldId id="351" r:id="rId3"/>
    <p:sldId id="352" r:id="rId4"/>
    <p:sldId id="667" r:id="rId5"/>
    <p:sldId id="668" r:id="rId6"/>
    <p:sldId id="670" r:id="rId7"/>
    <p:sldId id="671" r:id="rId8"/>
    <p:sldId id="757" r:id="rId9"/>
    <p:sldId id="409" r:id="rId10"/>
    <p:sldId id="754" r:id="rId11"/>
    <p:sldId id="755" r:id="rId12"/>
    <p:sldId id="756" r:id="rId13"/>
    <p:sldId id="749" r:id="rId14"/>
    <p:sldId id="750" r:id="rId15"/>
    <p:sldId id="751" r:id="rId16"/>
    <p:sldId id="553" r:id="rId17"/>
    <p:sldId id="554" r:id="rId18"/>
    <p:sldId id="752" r:id="rId19"/>
    <p:sldId id="753" r:id="rId20"/>
    <p:sldId id="555" r:id="rId21"/>
    <p:sldId id="758" r:id="rId22"/>
    <p:sldId id="335" r:id="rId23"/>
    <p:sldId id="336" r:id="rId24"/>
    <p:sldId id="337" r:id="rId25"/>
    <p:sldId id="316" r:id="rId26"/>
    <p:sldId id="317" r:id="rId27"/>
    <p:sldId id="759" r:id="rId28"/>
    <p:sldId id="262" r:id="rId29"/>
    <p:sldId id="263" r:id="rId30"/>
    <p:sldId id="266" r:id="rId31"/>
    <p:sldId id="346" r:id="rId32"/>
    <p:sldId id="277" r:id="rId33"/>
    <p:sldId id="279" r:id="rId34"/>
    <p:sldId id="342" r:id="rId35"/>
    <p:sldId id="287" r:id="rId36"/>
    <p:sldId id="288" r:id="rId37"/>
    <p:sldId id="289" r:id="rId38"/>
    <p:sldId id="290" r:id="rId39"/>
    <p:sldId id="760" r:id="rId40"/>
    <p:sldId id="761" r:id="rId41"/>
    <p:sldId id="762" r:id="rId42"/>
    <p:sldId id="325" r:id="rId43"/>
    <p:sldId id="267" r:id="rId44"/>
    <p:sldId id="326" r:id="rId45"/>
    <p:sldId id="328" r:id="rId46"/>
    <p:sldId id="330" r:id="rId47"/>
    <p:sldId id="331" r:id="rId48"/>
    <p:sldId id="268" r:id="rId49"/>
    <p:sldId id="333" r:id="rId50"/>
    <p:sldId id="343" r:id="rId51"/>
    <p:sldId id="273" r:id="rId52"/>
    <p:sldId id="339" r:id="rId53"/>
    <p:sldId id="298" r:id="rId54"/>
    <p:sldId id="303" r:id="rId55"/>
    <p:sldId id="304" r:id="rId56"/>
    <p:sldId id="341" r:id="rId5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6" d="100"/>
          <a:sy n="86" d="100"/>
        </p:scale>
        <p:origin x="138" y="84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74B862-3856-49C9-8549-D7C5E537472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27F8BD8-1003-418E-9689-ED443DC3E279}">
      <dgm:prSet/>
      <dgm:spPr/>
      <dgm:t>
        <a:bodyPr/>
        <a:lstStyle/>
        <a:p>
          <a:r>
            <a:rPr lang="en-US" b="0" i="0"/>
            <a:t>Contact details</a:t>
          </a:r>
          <a:endParaRPr lang="en-US"/>
        </a:p>
      </dgm:t>
    </dgm:pt>
    <dgm:pt modelId="{5A9D69B5-A443-453D-9C02-D4D3BB261016}" type="parTrans" cxnId="{021C8122-F463-4967-95C1-EB0E34E1AF5C}">
      <dgm:prSet/>
      <dgm:spPr/>
      <dgm:t>
        <a:bodyPr/>
        <a:lstStyle/>
        <a:p>
          <a:endParaRPr lang="en-US"/>
        </a:p>
      </dgm:t>
    </dgm:pt>
    <dgm:pt modelId="{E60F7517-1191-48D5-9F4A-A26E22927450}" type="sibTrans" cxnId="{021C8122-F463-4967-95C1-EB0E34E1AF5C}">
      <dgm:prSet/>
      <dgm:spPr/>
      <dgm:t>
        <a:bodyPr/>
        <a:lstStyle/>
        <a:p>
          <a:endParaRPr lang="en-US"/>
        </a:p>
      </dgm:t>
    </dgm:pt>
    <dgm:pt modelId="{8B78E37D-C4BA-48F9-B5DD-93FF4418835A}">
      <dgm:prSet/>
      <dgm:spPr/>
      <dgm:t>
        <a:bodyPr/>
        <a:lstStyle/>
        <a:p>
          <a:r>
            <a:rPr lang="en-US" b="0" i="0"/>
            <a:t>Add to folder, project list</a:t>
          </a:r>
          <a:endParaRPr lang="en-US"/>
        </a:p>
      </dgm:t>
    </dgm:pt>
    <dgm:pt modelId="{D92270D6-C7FF-40FF-8DFD-A33F42574181}" type="parTrans" cxnId="{191B516D-A279-4355-9A94-C0A90164EB66}">
      <dgm:prSet/>
      <dgm:spPr/>
      <dgm:t>
        <a:bodyPr/>
        <a:lstStyle/>
        <a:p>
          <a:endParaRPr lang="en-US"/>
        </a:p>
      </dgm:t>
    </dgm:pt>
    <dgm:pt modelId="{2E62E8BC-C8F0-4B45-A4C1-1DE3B99AF8CA}" type="sibTrans" cxnId="{191B516D-A279-4355-9A94-C0A90164EB66}">
      <dgm:prSet/>
      <dgm:spPr/>
      <dgm:t>
        <a:bodyPr/>
        <a:lstStyle/>
        <a:p>
          <a:endParaRPr lang="en-US"/>
        </a:p>
      </dgm:t>
    </dgm:pt>
    <dgm:pt modelId="{6CDEE247-754F-47F5-AB54-D059E794B392}">
      <dgm:prSet/>
      <dgm:spPr/>
      <dgm:t>
        <a:bodyPr/>
        <a:lstStyle/>
        <a:p>
          <a:r>
            <a:rPr lang="en-US" b="0" i="0"/>
            <a:t>Key skills</a:t>
          </a:r>
          <a:endParaRPr lang="en-US"/>
        </a:p>
      </dgm:t>
    </dgm:pt>
    <dgm:pt modelId="{DC4FF8BA-0D3C-4B5F-B408-183E891AE848}" type="parTrans" cxnId="{A6B78883-92CF-4DE2-9CDE-93FEAC384C12}">
      <dgm:prSet/>
      <dgm:spPr/>
      <dgm:t>
        <a:bodyPr/>
        <a:lstStyle/>
        <a:p>
          <a:endParaRPr lang="en-US"/>
        </a:p>
      </dgm:t>
    </dgm:pt>
    <dgm:pt modelId="{E110CF98-9432-4959-A614-CBD8432E4544}" type="sibTrans" cxnId="{A6B78883-92CF-4DE2-9CDE-93FEAC384C12}">
      <dgm:prSet/>
      <dgm:spPr/>
      <dgm:t>
        <a:bodyPr/>
        <a:lstStyle/>
        <a:p>
          <a:endParaRPr lang="en-US"/>
        </a:p>
      </dgm:t>
    </dgm:pt>
    <dgm:pt modelId="{2CE70C7F-C4CD-43E3-8AC7-181FA08C2AC9}">
      <dgm:prSet/>
      <dgm:spPr/>
      <dgm:t>
        <a:bodyPr/>
        <a:lstStyle/>
        <a:p>
          <a:r>
            <a:rPr lang="en-US" b="0" i="0"/>
            <a:t>Peer ranking</a:t>
          </a:r>
          <a:endParaRPr lang="en-US"/>
        </a:p>
      </dgm:t>
    </dgm:pt>
    <dgm:pt modelId="{1A6A56B8-A169-44BD-8AC4-4C6327ED3704}" type="parTrans" cxnId="{6E7186B7-5A29-476C-87F2-DF80F07CF4E5}">
      <dgm:prSet/>
      <dgm:spPr/>
      <dgm:t>
        <a:bodyPr/>
        <a:lstStyle/>
        <a:p>
          <a:endParaRPr lang="en-US"/>
        </a:p>
      </dgm:t>
    </dgm:pt>
    <dgm:pt modelId="{D05BA3F4-825E-40FB-B9A7-DC7D2808128D}" type="sibTrans" cxnId="{6E7186B7-5A29-476C-87F2-DF80F07CF4E5}">
      <dgm:prSet/>
      <dgm:spPr/>
      <dgm:t>
        <a:bodyPr/>
        <a:lstStyle/>
        <a:p>
          <a:endParaRPr lang="en-US"/>
        </a:p>
      </dgm:t>
    </dgm:pt>
    <dgm:pt modelId="{9796E810-51D9-4304-8BFB-ED659FB7C801}">
      <dgm:prSet/>
      <dgm:spPr/>
      <dgm:t>
        <a:bodyPr/>
        <a:lstStyle/>
        <a:p>
          <a:r>
            <a:rPr lang="en-US" b="0" i="0"/>
            <a:t>Years of experience</a:t>
          </a:r>
          <a:endParaRPr lang="en-US"/>
        </a:p>
      </dgm:t>
    </dgm:pt>
    <dgm:pt modelId="{0C492752-EACF-49DA-B462-61C21B52A170}" type="parTrans" cxnId="{67870432-0828-498C-9AEF-AB6604257B57}">
      <dgm:prSet/>
      <dgm:spPr/>
      <dgm:t>
        <a:bodyPr/>
        <a:lstStyle/>
        <a:p>
          <a:endParaRPr lang="en-US"/>
        </a:p>
      </dgm:t>
    </dgm:pt>
    <dgm:pt modelId="{860B53F4-92A5-4914-BACF-B75308BD9BFE}" type="sibTrans" cxnId="{67870432-0828-498C-9AEF-AB6604257B57}">
      <dgm:prSet/>
      <dgm:spPr/>
      <dgm:t>
        <a:bodyPr/>
        <a:lstStyle/>
        <a:p>
          <a:endParaRPr lang="en-US"/>
        </a:p>
      </dgm:t>
    </dgm:pt>
    <dgm:pt modelId="{08CE4271-978B-4DEC-B324-CE86CCC1EE81}">
      <dgm:prSet/>
      <dgm:spPr/>
      <dgm:t>
        <a:bodyPr/>
        <a:lstStyle/>
        <a:p>
          <a:r>
            <a:rPr lang="en-US" b="0" i="0"/>
            <a:t>Availability likelihood (?) </a:t>
          </a:r>
          <a:endParaRPr lang="en-US"/>
        </a:p>
      </dgm:t>
    </dgm:pt>
    <dgm:pt modelId="{5E0AD05F-3F18-465D-A004-38FD7CDF250C}" type="parTrans" cxnId="{59DDCF8F-37C2-4C78-A2ED-23156B9EED7D}">
      <dgm:prSet/>
      <dgm:spPr/>
      <dgm:t>
        <a:bodyPr/>
        <a:lstStyle/>
        <a:p>
          <a:endParaRPr lang="en-US"/>
        </a:p>
      </dgm:t>
    </dgm:pt>
    <dgm:pt modelId="{960B8622-699E-431B-BFBE-D01C8939DEE2}" type="sibTrans" cxnId="{59DDCF8F-37C2-4C78-A2ED-23156B9EED7D}">
      <dgm:prSet/>
      <dgm:spPr/>
      <dgm:t>
        <a:bodyPr/>
        <a:lstStyle/>
        <a:p>
          <a:endParaRPr lang="en-US"/>
        </a:p>
      </dgm:t>
    </dgm:pt>
    <dgm:pt modelId="{AE92DCEC-44F9-4B00-9CBE-1D5E1692A20C}">
      <dgm:prSet/>
      <dgm:spPr/>
      <dgm:t>
        <a:bodyPr/>
        <a:lstStyle/>
        <a:p>
          <a:r>
            <a:rPr lang="en-US" b="0" i="0"/>
            <a:t>Other Social links (ways of contacting / matching)</a:t>
          </a:r>
          <a:endParaRPr lang="en-US"/>
        </a:p>
      </dgm:t>
    </dgm:pt>
    <dgm:pt modelId="{1BC98B96-1C92-4DF1-950B-65B0F7272556}" type="parTrans" cxnId="{2E916039-4C98-4CBB-90A9-DA6D0DB0B7AA}">
      <dgm:prSet/>
      <dgm:spPr/>
      <dgm:t>
        <a:bodyPr/>
        <a:lstStyle/>
        <a:p>
          <a:endParaRPr lang="en-US"/>
        </a:p>
      </dgm:t>
    </dgm:pt>
    <dgm:pt modelId="{6E2D5EB8-95C4-406B-B3FC-4C2B1AD927B4}" type="sibTrans" cxnId="{2E916039-4C98-4CBB-90A9-DA6D0DB0B7AA}">
      <dgm:prSet/>
      <dgm:spPr/>
      <dgm:t>
        <a:bodyPr/>
        <a:lstStyle/>
        <a:p>
          <a:endParaRPr lang="en-US"/>
        </a:p>
      </dgm:t>
    </dgm:pt>
    <dgm:pt modelId="{9E1EFCDF-3C06-473F-8038-FFCECDB3E268}" type="pres">
      <dgm:prSet presAssocID="{F174B862-3856-49C9-8549-D7C5E53747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C1F6EB4-E63C-4013-A306-A163BF3EEB53}" type="pres">
      <dgm:prSet presAssocID="{227F8BD8-1003-418E-9689-ED443DC3E27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04ECE5-2DFF-4690-8200-22811D63163B}" type="pres">
      <dgm:prSet presAssocID="{E60F7517-1191-48D5-9F4A-A26E22927450}" presName="sibTrans" presStyleCnt="0"/>
      <dgm:spPr/>
    </dgm:pt>
    <dgm:pt modelId="{9422E002-5C97-412F-BF24-DD7D080D9D0D}" type="pres">
      <dgm:prSet presAssocID="{8B78E37D-C4BA-48F9-B5DD-93FF4418835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FE86D8-9160-47B0-A99C-CBF0F876CE93}" type="pres">
      <dgm:prSet presAssocID="{2E62E8BC-C8F0-4B45-A4C1-1DE3B99AF8CA}" presName="sibTrans" presStyleCnt="0"/>
      <dgm:spPr/>
    </dgm:pt>
    <dgm:pt modelId="{2E312C83-7DED-4B2E-A68A-569064B55B37}" type="pres">
      <dgm:prSet presAssocID="{6CDEE247-754F-47F5-AB54-D059E794B39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69283D-66DA-4411-AE2F-818AF4AFF469}" type="pres">
      <dgm:prSet presAssocID="{E110CF98-9432-4959-A614-CBD8432E4544}" presName="sibTrans" presStyleCnt="0"/>
      <dgm:spPr/>
    </dgm:pt>
    <dgm:pt modelId="{DBA4C4E9-0F69-4B0F-9982-C992C326B59E}" type="pres">
      <dgm:prSet presAssocID="{2CE70C7F-C4CD-43E3-8AC7-181FA08C2AC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3A9D74-45C6-4C24-B8DC-43ABBC2F5435}" type="pres">
      <dgm:prSet presAssocID="{D05BA3F4-825E-40FB-B9A7-DC7D2808128D}" presName="sibTrans" presStyleCnt="0"/>
      <dgm:spPr/>
    </dgm:pt>
    <dgm:pt modelId="{8DE72F87-1CC5-4864-AA04-2827515415D7}" type="pres">
      <dgm:prSet presAssocID="{9796E810-51D9-4304-8BFB-ED659FB7C80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AC14C1-D22C-4C79-A864-CA1AD9E08E93}" type="pres">
      <dgm:prSet presAssocID="{860B53F4-92A5-4914-BACF-B75308BD9BFE}" presName="sibTrans" presStyleCnt="0"/>
      <dgm:spPr/>
    </dgm:pt>
    <dgm:pt modelId="{4D89994F-E471-41C1-9CA7-F8A910593CA9}" type="pres">
      <dgm:prSet presAssocID="{08CE4271-978B-4DEC-B324-CE86CCC1EE8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2669BF-CC61-4B54-8097-96425112E321}" type="pres">
      <dgm:prSet presAssocID="{960B8622-699E-431B-BFBE-D01C8939DEE2}" presName="sibTrans" presStyleCnt="0"/>
      <dgm:spPr/>
    </dgm:pt>
    <dgm:pt modelId="{7BDA6AF7-6480-4174-8A18-E29DA315DDD4}" type="pres">
      <dgm:prSet presAssocID="{AE92DCEC-44F9-4B00-9CBE-1D5E1692A20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8BE2E23-C13F-4EA7-84A4-60847C7D4A22}" type="presOf" srcId="{9796E810-51D9-4304-8BFB-ED659FB7C801}" destId="{8DE72F87-1CC5-4864-AA04-2827515415D7}" srcOrd="0" destOrd="0" presId="urn:microsoft.com/office/officeart/2005/8/layout/default"/>
    <dgm:cxn modelId="{021C8122-F463-4967-95C1-EB0E34E1AF5C}" srcId="{F174B862-3856-49C9-8549-D7C5E5374722}" destId="{227F8BD8-1003-418E-9689-ED443DC3E279}" srcOrd="0" destOrd="0" parTransId="{5A9D69B5-A443-453D-9C02-D4D3BB261016}" sibTransId="{E60F7517-1191-48D5-9F4A-A26E22927450}"/>
    <dgm:cxn modelId="{6E7186B7-5A29-476C-87F2-DF80F07CF4E5}" srcId="{F174B862-3856-49C9-8549-D7C5E5374722}" destId="{2CE70C7F-C4CD-43E3-8AC7-181FA08C2AC9}" srcOrd="3" destOrd="0" parTransId="{1A6A56B8-A169-44BD-8AC4-4C6327ED3704}" sibTransId="{D05BA3F4-825E-40FB-B9A7-DC7D2808128D}"/>
    <dgm:cxn modelId="{16F7590F-7C98-4623-B161-35B3E27524B6}" type="presOf" srcId="{6CDEE247-754F-47F5-AB54-D059E794B392}" destId="{2E312C83-7DED-4B2E-A68A-569064B55B37}" srcOrd="0" destOrd="0" presId="urn:microsoft.com/office/officeart/2005/8/layout/default"/>
    <dgm:cxn modelId="{DCE9FB5A-A67C-4DBF-BF81-EEE1C6D19626}" type="presOf" srcId="{227F8BD8-1003-418E-9689-ED443DC3E279}" destId="{7C1F6EB4-E63C-4013-A306-A163BF3EEB53}" srcOrd="0" destOrd="0" presId="urn:microsoft.com/office/officeart/2005/8/layout/default"/>
    <dgm:cxn modelId="{A45C5707-795B-459A-AAB5-74F34B86F280}" type="presOf" srcId="{2CE70C7F-C4CD-43E3-8AC7-181FA08C2AC9}" destId="{DBA4C4E9-0F69-4B0F-9982-C992C326B59E}" srcOrd="0" destOrd="0" presId="urn:microsoft.com/office/officeart/2005/8/layout/default"/>
    <dgm:cxn modelId="{A5F3C23C-3537-476C-ADA1-98DD2E78A2AA}" type="presOf" srcId="{AE92DCEC-44F9-4B00-9CBE-1D5E1692A20C}" destId="{7BDA6AF7-6480-4174-8A18-E29DA315DDD4}" srcOrd="0" destOrd="0" presId="urn:microsoft.com/office/officeart/2005/8/layout/default"/>
    <dgm:cxn modelId="{598E5317-3CC2-4102-B63C-A571716446E3}" type="presOf" srcId="{8B78E37D-C4BA-48F9-B5DD-93FF4418835A}" destId="{9422E002-5C97-412F-BF24-DD7D080D9D0D}" srcOrd="0" destOrd="0" presId="urn:microsoft.com/office/officeart/2005/8/layout/default"/>
    <dgm:cxn modelId="{67870432-0828-498C-9AEF-AB6604257B57}" srcId="{F174B862-3856-49C9-8549-D7C5E5374722}" destId="{9796E810-51D9-4304-8BFB-ED659FB7C801}" srcOrd="4" destOrd="0" parTransId="{0C492752-EACF-49DA-B462-61C21B52A170}" sibTransId="{860B53F4-92A5-4914-BACF-B75308BD9BFE}"/>
    <dgm:cxn modelId="{935E0F9E-7343-4FF6-A058-E5A841913CB6}" type="presOf" srcId="{08CE4271-978B-4DEC-B324-CE86CCC1EE81}" destId="{4D89994F-E471-41C1-9CA7-F8A910593CA9}" srcOrd="0" destOrd="0" presId="urn:microsoft.com/office/officeart/2005/8/layout/default"/>
    <dgm:cxn modelId="{C41A3301-36AB-4CC1-BDB3-C27A53DC494E}" type="presOf" srcId="{F174B862-3856-49C9-8549-D7C5E5374722}" destId="{9E1EFCDF-3C06-473F-8038-FFCECDB3E268}" srcOrd="0" destOrd="0" presId="urn:microsoft.com/office/officeart/2005/8/layout/default"/>
    <dgm:cxn modelId="{191B516D-A279-4355-9A94-C0A90164EB66}" srcId="{F174B862-3856-49C9-8549-D7C5E5374722}" destId="{8B78E37D-C4BA-48F9-B5DD-93FF4418835A}" srcOrd="1" destOrd="0" parTransId="{D92270D6-C7FF-40FF-8DFD-A33F42574181}" sibTransId="{2E62E8BC-C8F0-4B45-A4C1-1DE3B99AF8CA}"/>
    <dgm:cxn modelId="{59DDCF8F-37C2-4C78-A2ED-23156B9EED7D}" srcId="{F174B862-3856-49C9-8549-D7C5E5374722}" destId="{08CE4271-978B-4DEC-B324-CE86CCC1EE81}" srcOrd="5" destOrd="0" parTransId="{5E0AD05F-3F18-465D-A004-38FD7CDF250C}" sibTransId="{960B8622-699E-431B-BFBE-D01C8939DEE2}"/>
    <dgm:cxn modelId="{2E916039-4C98-4CBB-90A9-DA6D0DB0B7AA}" srcId="{F174B862-3856-49C9-8549-D7C5E5374722}" destId="{AE92DCEC-44F9-4B00-9CBE-1D5E1692A20C}" srcOrd="6" destOrd="0" parTransId="{1BC98B96-1C92-4DF1-950B-65B0F7272556}" sibTransId="{6E2D5EB8-95C4-406B-B3FC-4C2B1AD927B4}"/>
    <dgm:cxn modelId="{A6B78883-92CF-4DE2-9CDE-93FEAC384C12}" srcId="{F174B862-3856-49C9-8549-D7C5E5374722}" destId="{6CDEE247-754F-47F5-AB54-D059E794B392}" srcOrd="2" destOrd="0" parTransId="{DC4FF8BA-0D3C-4B5F-B408-183E891AE848}" sibTransId="{E110CF98-9432-4959-A614-CBD8432E4544}"/>
    <dgm:cxn modelId="{873B9881-AB8B-4B58-84B9-FA2ABF11FB05}" type="presParOf" srcId="{9E1EFCDF-3C06-473F-8038-FFCECDB3E268}" destId="{7C1F6EB4-E63C-4013-A306-A163BF3EEB53}" srcOrd="0" destOrd="0" presId="urn:microsoft.com/office/officeart/2005/8/layout/default"/>
    <dgm:cxn modelId="{86C1F9BB-2D89-4E34-9E09-85E01768F269}" type="presParOf" srcId="{9E1EFCDF-3C06-473F-8038-FFCECDB3E268}" destId="{CD04ECE5-2DFF-4690-8200-22811D63163B}" srcOrd="1" destOrd="0" presId="urn:microsoft.com/office/officeart/2005/8/layout/default"/>
    <dgm:cxn modelId="{3F8AAEC2-726A-4219-B6D6-709AF686C30B}" type="presParOf" srcId="{9E1EFCDF-3C06-473F-8038-FFCECDB3E268}" destId="{9422E002-5C97-412F-BF24-DD7D080D9D0D}" srcOrd="2" destOrd="0" presId="urn:microsoft.com/office/officeart/2005/8/layout/default"/>
    <dgm:cxn modelId="{FD4F0AB1-12D4-4284-9CFC-79D08614D822}" type="presParOf" srcId="{9E1EFCDF-3C06-473F-8038-FFCECDB3E268}" destId="{CDFE86D8-9160-47B0-A99C-CBF0F876CE93}" srcOrd="3" destOrd="0" presId="urn:microsoft.com/office/officeart/2005/8/layout/default"/>
    <dgm:cxn modelId="{03139396-2FD4-40D3-B8E3-3DF1DCAC4084}" type="presParOf" srcId="{9E1EFCDF-3C06-473F-8038-FFCECDB3E268}" destId="{2E312C83-7DED-4B2E-A68A-569064B55B37}" srcOrd="4" destOrd="0" presId="urn:microsoft.com/office/officeart/2005/8/layout/default"/>
    <dgm:cxn modelId="{1ACEDBF9-06A7-4C31-8C42-870A9E5BCF86}" type="presParOf" srcId="{9E1EFCDF-3C06-473F-8038-FFCECDB3E268}" destId="{7669283D-66DA-4411-AE2F-818AF4AFF469}" srcOrd="5" destOrd="0" presId="urn:microsoft.com/office/officeart/2005/8/layout/default"/>
    <dgm:cxn modelId="{0C7D3154-2156-4E1B-B762-17213127ED70}" type="presParOf" srcId="{9E1EFCDF-3C06-473F-8038-FFCECDB3E268}" destId="{DBA4C4E9-0F69-4B0F-9982-C992C326B59E}" srcOrd="6" destOrd="0" presId="urn:microsoft.com/office/officeart/2005/8/layout/default"/>
    <dgm:cxn modelId="{36ED327A-88F5-4D83-AF49-B6EF18C07ED1}" type="presParOf" srcId="{9E1EFCDF-3C06-473F-8038-FFCECDB3E268}" destId="{573A9D74-45C6-4C24-B8DC-43ABBC2F5435}" srcOrd="7" destOrd="0" presId="urn:microsoft.com/office/officeart/2005/8/layout/default"/>
    <dgm:cxn modelId="{701B966A-6A06-4CBB-A88A-60AF0DE1C424}" type="presParOf" srcId="{9E1EFCDF-3C06-473F-8038-FFCECDB3E268}" destId="{8DE72F87-1CC5-4864-AA04-2827515415D7}" srcOrd="8" destOrd="0" presId="urn:microsoft.com/office/officeart/2005/8/layout/default"/>
    <dgm:cxn modelId="{E3014F91-3C21-4B0A-9214-89A613D39CFF}" type="presParOf" srcId="{9E1EFCDF-3C06-473F-8038-FFCECDB3E268}" destId="{D4AC14C1-D22C-4C79-A864-CA1AD9E08E93}" srcOrd="9" destOrd="0" presId="urn:microsoft.com/office/officeart/2005/8/layout/default"/>
    <dgm:cxn modelId="{B3A03AE8-313E-4B18-AD2E-F21117AF5FE8}" type="presParOf" srcId="{9E1EFCDF-3C06-473F-8038-FFCECDB3E268}" destId="{4D89994F-E471-41C1-9CA7-F8A910593CA9}" srcOrd="10" destOrd="0" presId="urn:microsoft.com/office/officeart/2005/8/layout/default"/>
    <dgm:cxn modelId="{7228611C-2100-4901-96BA-831A274120A7}" type="presParOf" srcId="{9E1EFCDF-3C06-473F-8038-FFCECDB3E268}" destId="{882669BF-CC61-4B54-8097-96425112E321}" srcOrd="11" destOrd="0" presId="urn:microsoft.com/office/officeart/2005/8/layout/default"/>
    <dgm:cxn modelId="{97CE49BB-4C2B-4FB8-88C8-855A42E3DC74}" type="presParOf" srcId="{9E1EFCDF-3C06-473F-8038-FFCECDB3E268}" destId="{7BDA6AF7-6480-4174-8A18-E29DA315DDD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11/28/2018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11/28/2018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9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can ask. Where do they live, job / employer, likes, groups, check ins, age, male/female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D3437-E5AA-4533-AE23-CB5F7FAA26E1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102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40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46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1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74520" indent="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site:amazonaws.com+attendees+cpa+ccifp&amp;num=100&amp;newwindow=1&amp;filter=0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chrome.google.com/webstore/detail/intelligence-search/dipfggodcibdmflidbceoaanadclgom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tinfoleak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search-advanced" TargetMode="External"/><Relationship Id="rId13" Type="http://schemas.openxmlformats.org/officeDocument/2006/relationships/hyperlink" Target="http://www.indeed.com/resumes/advanced" TargetMode="External"/><Relationship Id="rId3" Type="http://schemas.openxmlformats.org/officeDocument/2006/relationships/hyperlink" Target="https://www.google.ca/advanced_search" TargetMode="External"/><Relationship Id="rId7" Type="http://schemas.openxmlformats.org/officeDocument/2006/relationships/hyperlink" Target="https://twitter.com/" TargetMode="External"/><Relationship Id="rId12" Type="http://schemas.openxmlformats.org/officeDocument/2006/relationships/hyperlink" Target="http://www.indeed.com/" TargetMode="External"/><Relationship Id="rId2" Type="http://schemas.openxmlformats.org/officeDocument/2006/relationships/hyperlink" Target="https://www.google.com/" TargetMode="External"/><Relationship Id="rId16" Type="http://schemas.openxmlformats.org/officeDocument/2006/relationships/hyperlink" Target="http://www.dice.com/openwe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vsearch/p?adv=open" TargetMode="External"/><Relationship Id="rId11" Type="http://schemas.openxmlformats.org/officeDocument/2006/relationships/hyperlink" Target="http://www.zoominfo.com/s/" TargetMode="External"/><Relationship Id="rId5" Type="http://schemas.openxmlformats.org/officeDocument/2006/relationships/hyperlink" Target="https://www.linkedin.com/" TargetMode="External"/><Relationship Id="rId15" Type="http://schemas.openxmlformats.org/officeDocument/2006/relationships/hyperlink" Target="https://www.talentbin.com/" TargetMode="External"/><Relationship Id="rId10" Type="http://schemas.openxmlformats.org/officeDocument/2006/relationships/hyperlink" Target="http://www.zoominfo.com/s/#search/person" TargetMode="External"/><Relationship Id="rId4" Type="http://schemas.openxmlformats.org/officeDocument/2006/relationships/hyperlink" Target="http://www.bing.com/" TargetMode="External"/><Relationship Id="rId9" Type="http://schemas.openxmlformats.org/officeDocument/2006/relationships/hyperlink" Target="http://www.zoominfo.com/" TargetMode="External"/><Relationship Id="rId14" Type="http://schemas.openxmlformats.org/officeDocument/2006/relationships/hyperlink" Target="https://hiringsolved.com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guide.com/advanced_operators_reference.html" TargetMode="External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B06EE9-D5E5-479C-A516-7E5F7E60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036" y="274638"/>
            <a:ext cx="8261178" cy="1325562"/>
          </a:xfrm>
        </p:spPr>
        <p:txBody>
          <a:bodyPr/>
          <a:lstStyle/>
          <a:p>
            <a:r>
              <a:rPr lang="en-GB" dirty="0"/>
              <a:t>My lightbulb moment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0613910-8DD6-47F4-A531-C2F114754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3932" y="4857563"/>
            <a:ext cx="2736304" cy="1830836"/>
          </a:xfrm>
          <a:prstGeom prst="rect">
            <a:avLst/>
          </a:prstGeom>
        </p:spPr>
      </p:pic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8BDC6B70-AD91-4580-9F06-BBD061D5F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01" y="1844824"/>
            <a:ext cx="5715798" cy="2638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2C3002-3FF8-4F7F-A6F2-FA37A3875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6740" y="268067"/>
            <a:ext cx="2800350" cy="2638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8C8BD69-DB14-4AEA-9C38-06622C339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412" y="3212976"/>
            <a:ext cx="4962612" cy="354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8D95A9-71AB-4A1C-A39B-3202BCFE3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2636912"/>
            <a:ext cx="4608511" cy="3540051"/>
          </a:xfrm>
        </p:spPr>
        <p:txBody>
          <a:bodyPr anchor="t">
            <a:normAutofit/>
          </a:bodyPr>
          <a:lstStyle/>
          <a:p>
            <a:r>
              <a:rPr lang="en-GB" dirty="0"/>
              <a:t>Introducing </a:t>
            </a:r>
            <a:r>
              <a:rPr lang="en-GB" dirty="0" err="1"/>
              <a:t>people.camp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(Alternative</a:t>
            </a:r>
            <a:br>
              <a:rPr lang="en-GB" dirty="0"/>
            </a:br>
            <a:r>
              <a:rPr lang="en-GB" dirty="0" err="1"/>
              <a:t>LinkedHelper</a:t>
            </a:r>
            <a:r>
              <a:rPr lang="en-GB" dirty="0"/>
              <a:t> 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5D427E-ADA9-495D-9875-CBCEA810E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924" y="1268760"/>
            <a:ext cx="2569127" cy="58972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BA617C-8D68-46FB-9BC8-47BA9581D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710" y="643467"/>
            <a:ext cx="5519341" cy="5533496"/>
          </a:xfrm>
        </p:spPr>
        <p:txBody>
          <a:bodyPr anchor="ctr">
            <a:normAutofit/>
          </a:bodyPr>
          <a:lstStyle/>
          <a:p>
            <a:r>
              <a:rPr lang="en-GB" sz="3000" dirty="0"/>
              <a:t>Free trial available  </a:t>
            </a:r>
          </a:p>
          <a:p>
            <a:r>
              <a:rPr lang="en-GB" sz="3000" dirty="0"/>
              <a:t>Message or connect</a:t>
            </a:r>
          </a:p>
          <a:p>
            <a:r>
              <a:rPr lang="en-GB" sz="3000" dirty="0"/>
              <a:t>Personalise</a:t>
            </a:r>
          </a:p>
          <a:p>
            <a:r>
              <a:rPr lang="en-GB" sz="3000" dirty="0"/>
              <a:t>Avoids LinkedIn “problems” by pausing between profile visits. </a:t>
            </a:r>
          </a:p>
          <a:p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8734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818FAA-D17B-4679-8508-A6EB04B5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812" y="643467"/>
            <a:ext cx="8408193" cy="744836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>
                <a:solidFill>
                  <a:schemeClr val="tx1"/>
                </a:solidFill>
              </a:rPr>
              <a:t>Start with a regular 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29B91E-D39D-42A0-A4B5-A0BE4BBAB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879" y="1700808"/>
            <a:ext cx="8178799" cy="437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2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D28F9BC-D7AA-44AB-92B2-8FB4ED5C0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948" y="643466"/>
            <a:ext cx="3732613" cy="55710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290BEA8-8248-4654-9D30-2EA5D0D75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484" y="800686"/>
            <a:ext cx="3968751" cy="525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2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EBBA61F-AB18-4FE1-B49D-1A501B74B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2"/>
          <a:stretch/>
        </p:blipFill>
        <p:spPr>
          <a:xfrm>
            <a:off x="1522432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61991-07CD-4DD7-AD3E-B7B769763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204" y="476672"/>
            <a:ext cx="6101308" cy="20882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100" dirty="0">
                <a:solidFill>
                  <a:schemeClr val="tx1">
                    <a:lumMod val="85000"/>
                    <a:lumOff val="15000"/>
                    <a:alpha val="66000"/>
                  </a:schemeClr>
                </a:solidFill>
              </a:rPr>
              <a:t>Sits within Linkedin, does not violate terms</a:t>
            </a:r>
          </a:p>
        </p:txBody>
      </p:sp>
    </p:spTree>
    <p:extLst>
      <p:ext uri="{BB962C8B-B14F-4D97-AF65-F5344CB8AC3E}">
        <p14:creationId xmlns:p14="http://schemas.microsoft.com/office/powerpoint/2010/main" val="266305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61E55A-13C2-4976-96FA-B31EE144E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activate search within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3C03C76-D0B4-494B-B043-FA5AFD410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7184" y="1600200"/>
            <a:ext cx="2444436" cy="4635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10810A-ABCE-4E8E-A72C-BF9D29360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821" y="1600200"/>
            <a:ext cx="2924742" cy="475408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xmlns="" id="{26B5A23A-C9E6-4AEA-A5D2-425036605E25}"/>
              </a:ext>
            </a:extLst>
          </p:cNvPr>
          <p:cNvSpPr/>
          <p:nvPr/>
        </p:nvSpPr>
        <p:spPr>
          <a:xfrm>
            <a:off x="5000790" y="3266982"/>
            <a:ext cx="931604" cy="486054"/>
          </a:xfrm>
          <a:prstGeom prst="lef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88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18A76A4-E036-45EE-AC9D-018DF744FBBA}"/>
              </a:ext>
            </a:extLst>
          </p:cNvPr>
          <p:cNvSpPr txBox="1"/>
          <p:nvPr/>
        </p:nvSpPr>
        <p:spPr>
          <a:xfrm>
            <a:off x="6094414" y="3185975"/>
            <a:ext cx="1299982" cy="746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575" dirty="0"/>
              <a:t>Builds a search string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479FAF7C-FF6F-4D5B-90D9-B94444E94A3C}"/>
              </a:ext>
            </a:extLst>
          </p:cNvPr>
          <p:cNvSpPr/>
          <p:nvPr/>
        </p:nvSpPr>
        <p:spPr>
          <a:xfrm>
            <a:off x="6701980" y="4239091"/>
            <a:ext cx="810090" cy="567063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88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2E3B13-A811-471D-8ADF-835CED684B7F}"/>
              </a:ext>
            </a:extLst>
          </p:cNvPr>
          <p:cNvSpPr txBox="1"/>
          <p:nvPr/>
        </p:nvSpPr>
        <p:spPr>
          <a:xfrm>
            <a:off x="4996954" y="4239091"/>
            <a:ext cx="1705026" cy="96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575" dirty="0"/>
              <a:t>Choose a platform </a:t>
            </a:r>
          </a:p>
          <a:p>
            <a:pPr>
              <a:lnSpc>
                <a:spcPct val="90000"/>
              </a:lnSpc>
            </a:pPr>
            <a:r>
              <a:rPr lang="en-GB" sz="1575" dirty="0"/>
              <a:t>(or search engine) </a:t>
            </a:r>
          </a:p>
        </p:txBody>
      </p:sp>
    </p:spTree>
    <p:extLst>
      <p:ext uri="{BB962C8B-B14F-4D97-AF65-F5344CB8AC3E}">
        <p14:creationId xmlns:p14="http://schemas.microsoft.com/office/powerpoint/2010/main" val="175443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71D2C0-9CDB-4A2A-B27A-116E84CB8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20" y="914401"/>
            <a:ext cx="4005469" cy="359471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900" dirty="0">
                <a:solidFill>
                  <a:schemeClr val="tx1"/>
                </a:solidFill>
              </a:rPr>
              <a:t>X-ray’s using Google or Bing. </a:t>
            </a:r>
            <a:br>
              <a:rPr lang="en-US" sz="2900" dirty="0">
                <a:solidFill>
                  <a:schemeClr val="tx1"/>
                </a:solidFill>
              </a:rPr>
            </a:br>
            <a:r>
              <a:rPr lang="en-US" sz="2900" dirty="0">
                <a:solidFill>
                  <a:schemeClr val="tx1"/>
                </a:solidFill>
              </a:rPr>
              <a:t/>
            </a:r>
            <a:br>
              <a:rPr lang="en-US" sz="2900" dirty="0">
                <a:solidFill>
                  <a:schemeClr val="tx1"/>
                </a:solidFill>
              </a:rPr>
            </a:br>
            <a:r>
              <a:rPr lang="en-US" sz="2900" dirty="0">
                <a:solidFill>
                  <a:schemeClr val="tx1"/>
                </a:solidFill>
              </a:rPr>
              <a:t>Watch the string length though </a:t>
            </a:r>
            <a:br>
              <a:rPr lang="en-US" sz="2900" dirty="0">
                <a:solidFill>
                  <a:schemeClr val="tx1"/>
                </a:solidFill>
              </a:rPr>
            </a:br>
            <a:r>
              <a:rPr lang="en-US" sz="2900" dirty="0">
                <a:solidFill>
                  <a:schemeClr val="tx1"/>
                </a:solidFill>
              </a:rPr>
              <a:t>(32 word limit)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00E198C-7BB8-46FD-B897-E9A987826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1073" y="914401"/>
            <a:ext cx="6035226" cy="460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0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BF2586-D592-4094-A4AD-F0C1FFE7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812" y="643467"/>
            <a:ext cx="8408193" cy="744836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>
                <a:solidFill>
                  <a:schemeClr val="tx1"/>
                </a:solidFill>
              </a:rPr>
              <a:t>Job description parser – paid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C39A41A-6361-4489-968A-90DAA102F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829" y="1796956"/>
            <a:ext cx="9345984" cy="474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8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95F805-788C-49AE-B333-09F85FB9A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062" y="365126"/>
            <a:ext cx="3736300" cy="1212315"/>
          </a:xfr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700">
                <a:solidFill>
                  <a:schemeClr val="tx1"/>
                </a:solidFill>
              </a:rPr>
              <a:t>Click within an individual profile to reveal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5C0C79A-B875-4D37-BC16-F0DB80800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182" y="1268760"/>
            <a:ext cx="2154839" cy="4536504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0DC9896-85F5-42D2-9BE1-05B76BCD1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53841" y="1268760"/>
            <a:ext cx="2219989" cy="5132926"/>
          </a:xfrm>
          <a:prstGeom prst="rect">
            <a:avLst/>
          </a:prstGeom>
        </p:spPr>
      </p:pic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xmlns="" id="{50CA0416-2935-4C02-801D-6B8F73287D8E}"/>
              </a:ext>
            </a:extLst>
          </p:cNvPr>
          <p:cNvGraphicFramePr/>
          <p:nvPr>
            <p:extLst/>
          </p:nvPr>
        </p:nvGraphicFramePr>
        <p:xfrm>
          <a:off x="2151062" y="1863969"/>
          <a:ext cx="3736300" cy="4312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5169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08E344-DA64-49A4-9F3F-466CF75DE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812" y="643467"/>
            <a:ext cx="8408193" cy="744836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>
                <a:solidFill>
                  <a:schemeClr val="tx1"/>
                </a:solidFill>
              </a:rPr>
              <a:t>Also sits within Facebook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60D2A62-DD54-47E7-AAB1-428EAFE16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964" y="1675228"/>
            <a:ext cx="8408193" cy="493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0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95FF03-8220-4579-94A1-BAF5AB5FE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812" y="643467"/>
            <a:ext cx="8408193" cy="744836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>
                <a:solidFill>
                  <a:schemeClr val="tx1"/>
                </a:solidFill>
              </a:rPr>
              <a:t>And other sites (like </a:t>
            </a:r>
            <a:r>
              <a:rPr lang="en-US" sz="2800" dirty="0" err="1">
                <a:solidFill>
                  <a:schemeClr val="tx1"/>
                </a:solidFill>
              </a:rPr>
              <a:t>Github</a:t>
            </a:r>
            <a:r>
              <a:rPr lang="en-US" sz="2800" dirty="0">
                <a:solidFill>
                  <a:schemeClr val="tx1"/>
                </a:solidFill>
              </a:rPr>
              <a:t>)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1E9239F-EBA0-4E49-94FC-98262717D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7634" y="1834633"/>
            <a:ext cx="9573556" cy="43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3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B4B1EA-F7A3-42F5-B93C-793019A98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78098"/>
          </a:xfrm>
        </p:spPr>
        <p:txBody>
          <a:bodyPr>
            <a:noAutofit/>
          </a:bodyPr>
          <a:lstStyle/>
          <a:p>
            <a:r>
              <a:rPr lang="en-GB" sz="2800" dirty="0"/>
              <a:t>“candidates” everywhere now </a:t>
            </a:r>
            <a:br>
              <a:rPr lang="en-GB" sz="2800" dirty="0"/>
            </a:br>
            <a:r>
              <a:rPr lang="en-GB" sz="2800" dirty="0"/>
              <a:t>Active users (millions) July 2018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737471F-6404-4E55-A51D-1926ECA11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8028" y="1340768"/>
            <a:ext cx="6408711" cy="543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3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C0144F-B2C4-4D15-8CD4-574B254D0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812" y="643467"/>
            <a:ext cx="8408193" cy="744836"/>
          </a:xfrm>
        </p:spPr>
        <p:txBody>
          <a:bodyPr spcFirstLastPara="1" vert="horz" lIns="91440" tIns="45720" rIns="91440" bIns="45720" rtlCol="0" anchor="ctr" anchorCtr="0">
            <a:normAutofit fontScale="9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>
                <a:solidFill>
                  <a:schemeClr val="tx1"/>
                </a:solidFill>
              </a:rPr>
              <a:t>Create projects. Import / export.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A real Linkedin replacement contender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290784E-1AC1-4BC9-8F7A-BC93D8615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3853" y="1809336"/>
            <a:ext cx="9294152" cy="450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9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1D167A-85A2-4111-AA16-B5E30EDF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Old school with new school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02EDA35E-CDB4-4CA8-B2B5-665C59D7A0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46540" y="2200274"/>
            <a:ext cx="2736304" cy="3532982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xmlns="" id="{A0436AF9-355C-4700-BF41-1D1D588FAA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53852" y="2492896"/>
            <a:ext cx="4708525" cy="265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7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792" y="900990"/>
            <a:ext cx="9445152" cy="699686"/>
          </a:xfrm>
        </p:spPr>
        <p:txBody>
          <a:bodyPr>
            <a:normAutofit fontScale="90000"/>
          </a:bodyPr>
          <a:lstStyle/>
          <a:p>
            <a:r>
              <a:rPr lang="en-GB" sz="2799" dirty="0"/>
              <a:t>Sourcing is about being creative. </a:t>
            </a:r>
            <a:br>
              <a:rPr lang="en-GB" sz="2799" dirty="0"/>
            </a:br>
            <a:r>
              <a:rPr lang="en-GB" sz="2799" dirty="0"/>
              <a:t>CV’s are in PDF because LinkedIn bought </a:t>
            </a:r>
            <a:r>
              <a:rPr lang="en-GB" sz="2799" dirty="0" err="1"/>
              <a:t>Slideshare</a:t>
            </a:r>
            <a:r>
              <a:rPr lang="en-GB" sz="2799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794" y="2054241"/>
            <a:ext cx="6336998" cy="4341565"/>
          </a:xfrm>
          <a:prstGeom prst="rect">
            <a:avLst/>
          </a:prstGeom>
        </p:spPr>
      </p:pic>
      <p:sp>
        <p:nvSpPr>
          <p:cNvPr id="5" name="Arrow: Left 4"/>
          <p:cNvSpPr/>
          <p:nvPr/>
        </p:nvSpPr>
        <p:spPr>
          <a:xfrm>
            <a:off x="7861792" y="4868410"/>
            <a:ext cx="2159115" cy="7916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8"/>
          </a:p>
        </p:txBody>
      </p:sp>
      <p:sp>
        <p:nvSpPr>
          <p:cNvPr id="6" name="TextBox 5"/>
          <p:cNvSpPr txBox="1"/>
          <p:nvPr/>
        </p:nvSpPr>
        <p:spPr>
          <a:xfrm>
            <a:off x="8016497" y="3285058"/>
            <a:ext cx="3331763" cy="645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98" dirty="0"/>
              <a:t>You can’t search for this from within LinkedIn </a:t>
            </a:r>
          </a:p>
        </p:txBody>
      </p:sp>
    </p:spTree>
    <p:extLst>
      <p:ext uri="{BB962C8B-B14F-4D97-AF65-F5344CB8AC3E}">
        <p14:creationId xmlns:p14="http://schemas.microsoft.com/office/powerpoint/2010/main" val="232028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F093AB7-16F2-4D99-B357-D248388B6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3913" y="746287"/>
            <a:ext cx="6736670" cy="57662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6B1D38-71AC-4FC7-9E31-A30DE0BF0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913" y="2074716"/>
            <a:ext cx="2751637" cy="270856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16" tIns="45708" rIns="91416" bIns="45708" rtlCol="0" anchor="ctr">
            <a:normAutofit/>
          </a:bodyPr>
          <a:lstStyle/>
          <a:p>
            <a:pPr algn="ctr"/>
            <a:r>
              <a:rPr lang="en-US" sz="2599" dirty="0">
                <a:solidFill>
                  <a:schemeClr val="bg1"/>
                </a:solidFill>
              </a:rPr>
              <a:t>By using site: </a:t>
            </a:r>
            <a:br>
              <a:rPr lang="en-US" sz="2599" dirty="0">
                <a:solidFill>
                  <a:schemeClr val="bg1"/>
                </a:solidFill>
              </a:rPr>
            </a:br>
            <a:r>
              <a:rPr lang="en-US" sz="2599" dirty="0">
                <a:solidFill>
                  <a:schemeClr val="bg1"/>
                </a:solidFill>
              </a:rPr>
              <a:t>we can explore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B0715D-3266-4444-9892-E0565BCC6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880" y="548680"/>
            <a:ext cx="7600950" cy="596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8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292329-2F90-4C30-A836-4D772D827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Kind of fun but a real treasure trove.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2C30A2E-AED4-4D33-B071-F581B8177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7249" y="1826042"/>
            <a:ext cx="8654327" cy="43502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EFD977-C9EA-4276-8644-8441ABC51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916" y="1605812"/>
            <a:ext cx="8791660" cy="508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4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61" r="-3" b="1732"/>
          <a:stretch/>
        </p:blipFill>
        <p:spPr>
          <a:xfrm>
            <a:off x="4637847" y="374020"/>
            <a:ext cx="7550977" cy="648308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760" y="629996"/>
            <a:ext cx="3650516" cy="1676166"/>
          </a:xfrm>
        </p:spPr>
        <p:txBody>
          <a:bodyPr>
            <a:normAutofit/>
          </a:bodyPr>
          <a:lstStyle/>
          <a:p>
            <a:r>
              <a:rPr lang="en-US" sz="2599"/>
              <a:t>Example: Search for Uploaded Documents (Amazon Cloud)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762" y="2438659"/>
            <a:ext cx="3650515" cy="3784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hlinkClick r:id="" action="ppaction://noaction"/>
              </a:rPr>
              <a:t>site:amazonaws.com</a:t>
            </a:r>
            <a:r>
              <a:rPr lang="en-US" dirty="0">
                <a:hlinkClick r:id="" action="ppaction://noaction"/>
              </a:rPr>
              <a:t> </a:t>
            </a:r>
          </a:p>
          <a:p>
            <a:pPr marL="0" indent="0">
              <a:buNone/>
            </a:pPr>
            <a:r>
              <a:rPr lang="en-US" dirty="0">
                <a:hlinkClick r:id="" action="ppaction://noaction"/>
              </a:rPr>
              <a:t>attendees </a:t>
            </a:r>
            <a:r>
              <a:rPr lang="en-US" dirty="0" err="1">
                <a:hlinkClick r:id="rId3"/>
              </a:rPr>
              <a:t>cpa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ccifp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1101" y="6355588"/>
            <a:ext cx="685621" cy="36503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27031D83-E9DD-4686-BA43-A08136EE311C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25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8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760" y="629996"/>
            <a:ext cx="5125696" cy="1676166"/>
          </a:xfrm>
        </p:spPr>
        <p:txBody>
          <a:bodyPr>
            <a:normAutofit fontScale="90000"/>
          </a:bodyPr>
          <a:lstStyle/>
          <a:p>
            <a:r>
              <a:rPr lang="en-US"/>
              <a:t>Example: Search for Uploaded Documents (Google Docs)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761" y="2438659"/>
            <a:ext cx="5125694" cy="3784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cv </a:t>
            </a:r>
            <a:r>
              <a:rPr lang="en-US" dirty="0" err="1"/>
              <a:t>site:docs.google.com</a:t>
            </a:r>
            <a:r>
              <a:rPr lang="en-US" dirty="0"/>
              <a:t> engineer </a:t>
            </a:r>
            <a:r>
              <a:rPr lang="en-US" dirty="0" err="1"/>
              <a:t>javascript</a:t>
            </a:r>
            <a:r>
              <a:rPr lang="en-US" dirty="0"/>
              <a:t> </a:t>
            </a:r>
            <a:r>
              <a:rPr lang="en-US" dirty="0" err="1"/>
              <a:t>london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1101" y="6355588"/>
            <a:ext cx="685621" cy="36503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27031D83-E9DD-4686-BA43-A08136EE311C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26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49037A-DD86-444D-9D50-5DF2981DE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308" y="476672"/>
            <a:ext cx="610552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9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82197A-53A4-4C36-A3A3-AB4E38B36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Wordpress</a:t>
            </a:r>
            <a:r>
              <a:rPr lang="en-GB" dirty="0"/>
              <a:t> (30% of the top 10 million websites are powered by)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D022714-E24B-4F17-9DAD-FCC9C5D92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3805" y="1828800"/>
            <a:ext cx="578121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5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501356C-CDF0-407A-AA3B-EF764A43C6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6507" y="535326"/>
            <a:ext cx="4460286" cy="447785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A9E0E00C-8418-4047-BC3C-40EBDBB5C3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4413" y="535326"/>
            <a:ext cx="4875530" cy="45209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ECA89F-B4F9-4303-8DDF-274CA661D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80" y="4890856"/>
            <a:ext cx="11647008" cy="1706496"/>
          </a:xfrm>
        </p:spPr>
        <p:txBody>
          <a:bodyPr vert="horz" lIns="91416" tIns="45708" rIns="91416" bIns="45708" rtlCol="0" anchor="b">
            <a:noAutofit/>
          </a:bodyPr>
          <a:lstStyle/>
          <a:p>
            <a:pPr algn="ctr"/>
            <a:r>
              <a:rPr lang="en-US" sz="3599" dirty="0"/>
              <a:t> </a:t>
            </a:r>
            <a:br>
              <a:rPr lang="en-US" sz="3599" dirty="0"/>
            </a:br>
            <a:r>
              <a:rPr lang="en-US" sz="3599" dirty="0"/>
              <a:t>There are many “shallow” profiles. </a:t>
            </a:r>
            <a:br>
              <a:rPr lang="en-US" sz="3599" dirty="0"/>
            </a:br>
            <a:r>
              <a:rPr lang="en-US" sz="3599" dirty="0"/>
              <a:t>Linkedin V Indeed example.</a:t>
            </a:r>
          </a:p>
        </p:txBody>
      </p:sp>
    </p:spTree>
    <p:extLst>
      <p:ext uri="{BB962C8B-B14F-4D97-AF65-F5344CB8AC3E}">
        <p14:creationId xmlns:p14="http://schemas.microsoft.com/office/powerpoint/2010/main" val="256481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10578F-5652-41DF-9249-CF2A77103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51" y="1336977"/>
            <a:ext cx="4041061" cy="315034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16" tIns="45708" rIns="91416" bIns="45708" rtlCol="0" anchor="ctr">
            <a:normAutofit/>
          </a:bodyPr>
          <a:lstStyle/>
          <a:p>
            <a:pPr algn="ctr"/>
            <a:r>
              <a:rPr lang="en-US" sz="2599" dirty="0">
                <a:solidFill>
                  <a:schemeClr val="bg1"/>
                </a:solidFill>
              </a:rPr>
              <a:t>Knowing how sites work 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972055C-3A21-4D9A-8047-578B03C17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2041" y="493134"/>
            <a:ext cx="7017950" cy="578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7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8C7206-933E-49B7-9BFB-A3D45B479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964" y="274638"/>
            <a:ext cx="8909250" cy="1325562"/>
          </a:xfrm>
        </p:spPr>
        <p:txBody>
          <a:bodyPr/>
          <a:lstStyle/>
          <a:p>
            <a:r>
              <a:rPr lang="en-GB" dirty="0"/>
              <a:t>One thing in (un)common ?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6F8315D-3DAA-4249-9A9D-833BFFDE7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0036" y="2564904"/>
            <a:ext cx="5795144" cy="231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2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A04AA0-C1B8-49A8-948E-DED742087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1126015"/>
            <a:ext cx="10835163" cy="565126"/>
          </a:xfrm>
        </p:spPr>
        <p:txBody>
          <a:bodyPr>
            <a:normAutofit fontScale="90000"/>
          </a:bodyPr>
          <a:lstStyle/>
          <a:p>
            <a:r>
              <a:rPr lang="en-GB" dirty="0"/>
              <a:t>Where else can we find them ? (Do you ask them?)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486F35-9EA7-4A22-8C3A-E8B9650FF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Other SM sites (Facebook, Twitter, G+, Instagram etc)</a:t>
            </a:r>
          </a:p>
          <a:p>
            <a:r>
              <a:rPr lang="en-GB" dirty="0"/>
              <a:t>Professional Associations</a:t>
            </a:r>
          </a:p>
          <a:p>
            <a:r>
              <a:rPr lang="en-GB" dirty="0"/>
              <a:t>License / Certification Lookups</a:t>
            </a:r>
          </a:p>
          <a:p>
            <a:r>
              <a:rPr lang="en-GB" dirty="0"/>
              <a:t>Online Forums / Communities / Blogs / Mailing Lists</a:t>
            </a:r>
          </a:p>
          <a:p>
            <a:r>
              <a:rPr lang="en-GB" dirty="0"/>
              <a:t>Meetups / Conferences / Events</a:t>
            </a:r>
          </a:p>
          <a:p>
            <a:r>
              <a:rPr lang="en-GB" dirty="0"/>
              <a:t>Company Websites</a:t>
            </a:r>
          </a:p>
          <a:p>
            <a:r>
              <a:rPr lang="en-GB" dirty="0"/>
              <a:t>People Finder Sites</a:t>
            </a:r>
          </a:p>
          <a:p>
            <a:r>
              <a:rPr lang="en-GB" dirty="0"/>
              <a:t>Resume Sites / Document Storage</a:t>
            </a:r>
          </a:p>
          <a:p>
            <a:r>
              <a:rPr lang="en-GB" dirty="0"/>
              <a:t>“Interested in” </a:t>
            </a:r>
            <a:r>
              <a:rPr lang="en-GB" dirty="0" err="1"/>
              <a:t>Ebay</a:t>
            </a:r>
            <a:r>
              <a:rPr lang="en-GB" dirty="0"/>
              <a:t>, Amazon, YouTube etc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59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21B37C-11F7-4B90-A50E-D76DE4378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Youtube</a:t>
            </a:r>
            <a:r>
              <a:rPr lang="en-GB" dirty="0"/>
              <a:t> – why not ? </a:t>
            </a:r>
            <a:br>
              <a:rPr lang="en-GB" dirty="0"/>
            </a:br>
            <a:r>
              <a:rPr lang="en-GB" dirty="0"/>
              <a:t>Comments &amp; speakers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E367F9D-4CAB-49B9-A255-223385DD5B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33488" y="1828800"/>
            <a:ext cx="4708525" cy="43434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EB08AF11-CF15-4612-AB98-098F7F038D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62688" y="2230333"/>
            <a:ext cx="4708525" cy="354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5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CC942D-951B-4C6A-BB43-A2AC42C5C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Still clunky, depends on the words you enter.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4D5CF3D-C71D-495C-8873-70C0672BA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03500" y="2420888"/>
            <a:ext cx="737934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6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1DDB5B-611B-40CA-BBBC-F3F761C14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Fortunately there are </a:t>
            </a:r>
            <a:r>
              <a:rPr lang="en-GB" dirty="0">
                <a:hlinkClick r:id="rId2"/>
              </a:rPr>
              <a:t>tools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(100% free)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FF9BF550-591B-49BD-9249-1A09E1E1FD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1804" y="1826042"/>
            <a:ext cx="5320209" cy="446934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E4970997-90C4-43F1-95AB-CEE41644A9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62688" y="1852457"/>
            <a:ext cx="5016300" cy="446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0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E92D54-67FC-4C54-A785-742E7CA33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Demogrpahic</a:t>
            </a:r>
            <a:r>
              <a:rPr lang="en-GB" dirty="0"/>
              <a:t> – Northampton, middle aged, Part Time.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B16FC58-A00B-4EC3-A07E-9D5B80DD5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1964" y="1700808"/>
            <a:ext cx="7704856" cy="488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3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92876E-D379-4D7A-AE43-9FFFF9A83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1140079"/>
            <a:ext cx="5292347" cy="917678"/>
          </a:xfrm>
        </p:spPr>
        <p:txBody>
          <a:bodyPr/>
          <a:lstStyle/>
          <a:p>
            <a:r>
              <a:rPr lang="en-GB" dirty="0"/>
              <a:t>Too much noise ?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3C4E8F-18F9-4974-9137-8B528F624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69" y="2057757"/>
            <a:ext cx="5292347" cy="3810595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sz="2199" dirty="0"/>
              <a:t>Revealing about personality, opinions, associates, activity. </a:t>
            </a:r>
          </a:p>
          <a:p>
            <a:endParaRPr lang="en-GB" sz="2199" dirty="0"/>
          </a:p>
          <a:p>
            <a:r>
              <a:rPr lang="en-GB" sz="2199" dirty="0"/>
              <a:t>You don’t need any followers to search.</a:t>
            </a:r>
          </a:p>
          <a:p>
            <a:endParaRPr lang="en-GB" sz="2199" dirty="0"/>
          </a:p>
          <a:p>
            <a:r>
              <a:rPr lang="en-GB" sz="2199" dirty="0"/>
              <a:t>Search by location, subject, job seekers, competitors / followers.  </a:t>
            </a:r>
          </a:p>
          <a:p>
            <a:endParaRPr lang="en-GB" sz="2199" dirty="0"/>
          </a:p>
          <a:p>
            <a:r>
              <a:rPr lang="en-GB" sz="2199" dirty="0"/>
              <a:t>Conferences and attendees </a:t>
            </a:r>
          </a:p>
          <a:p>
            <a:endParaRPr lang="en-GB" sz="2199" dirty="0"/>
          </a:p>
          <a:p>
            <a:r>
              <a:rPr lang="en-GB" sz="2199" dirty="0"/>
              <a:t>Great to be sociable and communicate</a:t>
            </a:r>
            <a:r>
              <a:rPr lang="en-GB" sz="1999" dirty="0"/>
              <a:t>.  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="" id="{3C6A4ED8-4AAE-4E1D-B9FE-F34A9558ADD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520" b="10520"/>
          <a:stretch>
            <a:fillRect/>
          </a:stretch>
        </p:blipFill>
        <p:spPr>
          <a:xfrm>
            <a:off x="6658901" y="1598917"/>
            <a:ext cx="5065810" cy="4019626"/>
          </a:xfrm>
        </p:spPr>
      </p:pic>
    </p:spTree>
    <p:extLst>
      <p:ext uri="{BB962C8B-B14F-4D97-AF65-F5344CB8AC3E}">
        <p14:creationId xmlns:p14="http://schemas.microsoft.com/office/powerpoint/2010/main" val="16341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88CCD4D-80C9-4A99-9342-8FEB90523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2663" y="225918"/>
            <a:ext cx="6030722" cy="63147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DC79B7-29DA-4B2C-8437-0C0D7264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1967647"/>
            <a:ext cx="3602468" cy="2546594"/>
          </a:xfrm>
          <a:noFill/>
        </p:spPr>
        <p:txBody>
          <a:bodyPr vert="horz" lIns="91416" tIns="45708" rIns="91416" bIns="45708" rtlCol="0" anchor="ctr">
            <a:normAutofit/>
          </a:bodyPr>
          <a:lstStyle/>
          <a:p>
            <a:pPr algn="ctr"/>
            <a:r>
              <a:rPr lang="en-US" sz="3299" dirty="0">
                <a:solidFill>
                  <a:schemeClr val="tx1"/>
                </a:solidFill>
              </a:rPr>
              <a:t>Simple search to find conferences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759891-3A0A-495E-8E9A-F60005CC5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286" y="258781"/>
            <a:ext cx="2151108" cy="17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4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598DF4-235F-4855-89F5-EEF0188D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conversations and people attending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D48B651-FA0B-43D4-A296-2F55D96D1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2166" y="1843282"/>
            <a:ext cx="6074268" cy="435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5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9CC043-1994-449F-8F17-CCE97E6D0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17" y="1126015"/>
            <a:ext cx="11757527" cy="928226"/>
          </a:xfrm>
        </p:spPr>
        <p:txBody>
          <a:bodyPr>
            <a:normAutofit fontScale="90000"/>
          </a:bodyPr>
          <a:lstStyle/>
          <a:p>
            <a:r>
              <a:rPr lang="en-GB" dirty="0"/>
              <a:t>There are lists and followers and following……..and so it goes on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4435816-2A28-4521-ADA4-FE6F5AC0D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269" y="2484793"/>
            <a:ext cx="7732286" cy="393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CDA0E5-E829-4857-B9C2-3FD1365CE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Twitter tool (there are 100’s) </a:t>
            </a:r>
            <a:br>
              <a:rPr lang="en-GB" dirty="0"/>
            </a:br>
            <a:r>
              <a:rPr lang="en-GB" dirty="0">
                <a:hlinkClick r:id="rId2"/>
              </a:rPr>
              <a:t>https://tinfoleak.com</a:t>
            </a:r>
            <a:r>
              <a:rPr lang="en-GB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F6A5AD2-FFD1-49A2-A1A1-605E2D9F1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0036" y="2060848"/>
            <a:ext cx="59245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8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956" y="260647"/>
            <a:ext cx="9289032" cy="1152129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chemeClr val="tx1"/>
                </a:solidFill>
              </a:rPr>
              <a:t>Sites Supporting </a:t>
            </a:r>
            <a:br>
              <a:rPr lang="en-US" sz="3500" dirty="0">
                <a:solidFill>
                  <a:schemeClr val="tx1"/>
                </a:solidFill>
              </a:rPr>
            </a:br>
            <a:r>
              <a:rPr lang="en-US" sz="3500" dirty="0">
                <a:solidFill>
                  <a:schemeClr val="tx1"/>
                </a:solidFill>
              </a:rPr>
              <a:t>Boolean Search (AND, OR, NOT, “”)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361937"/>
              </p:ext>
            </p:extLst>
          </p:nvPr>
        </p:nvGraphicFramePr>
        <p:xfrm>
          <a:off x="693812" y="1628800"/>
          <a:ext cx="10873208" cy="496855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778324">
                  <a:extLst>
                    <a:ext uri="{9D8B030D-6E8A-4147-A177-3AD203B41FA5}">
                      <a16:colId xmlns:a16="http://schemas.microsoft.com/office/drawing/2014/main" xmlns="" val="2152824456"/>
                    </a:ext>
                  </a:extLst>
                </a:gridCol>
                <a:gridCol w="1160791">
                  <a:extLst>
                    <a:ext uri="{9D8B030D-6E8A-4147-A177-3AD203B41FA5}">
                      <a16:colId xmlns:a16="http://schemas.microsoft.com/office/drawing/2014/main" xmlns="" val="4206719010"/>
                    </a:ext>
                  </a:extLst>
                </a:gridCol>
                <a:gridCol w="1308318">
                  <a:extLst>
                    <a:ext uri="{9D8B030D-6E8A-4147-A177-3AD203B41FA5}">
                      <a16:colId xmlns:a16="http://schemas.microsoft.com/office/drawing/2014/main" xmlns="" val="1686564988"/>
                    </a:ext>
                  </a:extLst>
                </a:gridCol>
                <a:gridCol w="3064241">
                  <a:extLst>
                    <a:ext uri="{9D8B030D-6E8A-4147-A177-3AD203B41FA5}">
                      <a16:colId xmlns:a16="http://schemas.microsoft.com/office/drawing/2014/main" xmlns="" val="2842283048"/>
                    </a:ext>
                  </a:extLst>
                </a:gridCol>
                <a:gridCol w="480731">
                  <a:extLst>
                    <a:ext uri="{9D8B030D-6E8A-4147-A177-3AD203B41FA5}">
                      <a16:colId xmlns:a16="http://schemas.microsoft.com/office/drawing/2014/main" xmlns="" val="4049638438"/>
                    </a:ext>
                  </a:extLst>
                </a:gridCol>
                <a:gridCol w="2326608">
                  <a:extLst>
                    <a:ext uri="{9D8B030D-6E8A-4147-A177-3AD203B41FA5}">
                      <a16:colId xmlns:a16="http://schemas.microsoft.com/office/drawing/2014/main" xmlns="" val="1007238975"/>
                    </a:ext>
                  </a:extLst>
                </a:gridCol>
                <a:gridCol w="754195">
                  <a:extLst>
                    <a:ext uri="{9D8B030D-6E8A-4147-A177-3AD203B41FA5}">
                      <a16:colId xmlns:a16="http://schemas.microsoft.com/office/drawing/2014/main" xmlns="" val="434859356"/>
                    </a:ext>
                  </a:extLst>
                </a:gridCol>
              </a:tblGrid>
              <a:tr h="37039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u="none" strike="noStrike">
                          <a:effectLst/>
                        </a:rPr>
                        <a:t>Objects to Search</a:t>
                      </a:r>
                      <a:endParaRPr lang="en-US" sz="900" b="1" i="0" u="none" strike="noStrike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u="none" strike="noStrike" dirty="0">
                          <a:effectLst/>
                        </a:rPr>
                        <a:t>Site</a:t>
                      </a:r>
                      <a:endParaRPr lang="en-US" sz="900" b="1" i="0" u="none" strike="noStrike" dirty="0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u="none" strike="noStrike">
                          <a:effectLst/>
                        </a:rPr>
                        <a:t>Advanced Search</a:t>
                      </a:r>
                      <a:endParaRPr lang="en-US" sz="900" b="1" i="0" u="none" strike="noStrike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Paid?</a:t>
                      </a:r>
                      <a:endParaRPr lang="en-US" sz="800" b="1" i="0" u="none" strike="noStrike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Search Operators (other than AND OR NOT)?</a:t>
                      </a:r>
                      <a:endParaRPr lang="en-US" sz="800" b="1" i="0" u="none" strike="noStrike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Wildcard?</a:t>
                      </a:r>
                      <a:endParaRPr lang="en-US" sz="800" b="1" i="0" u="none" strike="noStrike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extLst>
                  <a:ext uri="{0D108BD9-81ED-4DB2-BD59-A6C34878D82A}">
                    <a16:rowId xmlns:a16="http://schemas.microsoft.com/office/drawing/2014/main" xmlns="" val="3913558137"/>
                  </a:ext>
                </a:extLst>
              </a:tr>
              <a:tr h="29905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u="none" strike="noStrike">
                          <a:effectLst/>
                        </a:rPr>
                        <a:t>Google</a:t>
                      </a:r>
                      <a:endParaRPr lang="en-US" sz="900" b="1" i="0" u="none" strike="noStrike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Webpages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sng" strike="noStrike">
                          <a:effectLst/>
                          <a:hlinkClick r:id="rId2"/>
                        </a:rPr>
                        <a:t>google.com 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sng" strike="noStrike">
                          <a:effectLst/>
                          <a:hlinkClick r:id="rId3"/>
                        </a:rPr>
                        <a:t>https://www.google.com/advanced_search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extLst>
                  <a:ext uri="{0D108BD9-81ED-4DB2-BD59-A6C34878D82A}">
                    <a16:rowId xmlns:a16="http://schemas.microsoft.com/office/drawing/2014/main" xmlns="" val="2116715047"/>
                  </a:ext>
                </a:extLst>
              </a:tr>
              <a:tr h="29905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u="none" strike="noStrike">
                          <a:effectLst/>
                        </a:rPr>
                        <a:t>Bing</a:t>
                      </a:r>
                      <a:endParaRPr lang="en-US" sz="900" b="1" i="0" u="none" strike="noStrike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Webpages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sng" strike="noStrike">
                          <a:effectLst/>
                          <a:hlinkClick r:id="rId4"/>
                        </a:rPr>
                        <a:t>bing.com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extLst>
                  <a:ext uri="{0D108BD9-81ED-4DB2-BD59-A6C34878D82A}">
                    <a16:rowId xmlns:a16="http://schemas.microsoft.com/office/drawing/2014/main" xmlns="" val="2237686538"/>
                  </a:ext>
                </a:extLst>
              </a:tr>
              <a:tr h="41284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u="none" strike="noStrike">
                          <a:effectLst/>
                        </a:rPr>
                        <a:t>LinkedIn</a:t>
                      </a:r>
                      <a:endParaRPr lang="en-US" sz="900" b="1" i="0" u="none" strike="noStrike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Member Profiles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sng" strike="noStrike">
                          <a:effectLst/>
                          <a:hlinkClick r:id="rId5"/>
                        </a:rPr>
                        <a:t>linkedin.com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sng" strike="noStrike">
                          <a:effectLst/>
                          <a:hlinkClick r:id="rId6"/>
                        </a:rPr>
                        <a:t>https://www.linkedin.com/vsearch/p?adv=open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some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extLst>
                  <a:ext uri="{0D108BD9-81ED-4DB2-BD59-A6C34878D82A}">
                    <a16:rowId xmlns:a16="http://schemas.microsoft.com/office/drawing/2014/main" xmlns="" val="2923032574"/>
                  </a:ext>
                </a:extLst>
              </a:tr>
              <a:tr h="29905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u="none" strike="noStrike">
                          <a:effectLst/>
                        </a:rPr>
                        <a:t>Twitter</a:t>
                      </a:r>
                      <a:endParaRPr lang="en-US" sz="900" b="1" i="0" u="none" strike="noStrike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Tweets, Profiles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sng" strike="noStrike">
                          <a:effectLst/>
                          <a:hlinkClick r:id="rId7"/>
                        </a:rPr>
                        <a:t>twitter.com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sng" strike="noStrike">
                          <a:effectLst/>
                          <a:hlinkClick r:id="rId8"/>
                        </a:rPr>
                        <a:t>https://twitter.com/search-advanced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extLst>
                  <a:ext uri="{0D108BD9-81ED-4DB2-BD59-A6C34878D82A}">
                    <a16:rowId xmlns:a16="http://schemas.microsoft.com/office/drawing/2014/main" xmlns="" val="1313470433"/>
                  </a:ext>
                </a:extLst>
              </a:tr>
              <a:tr h="49759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u="none" strike="noStrike">
                          <a:effectLst/>
                        </a:rPr>
                        <a:t>Zoominfo</a:t>
                      </a:r>
                      <a:endParaRPr lang="en-US" sz="900" b="1" i="0" u="none" strike="noStrike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Aggregated Profiles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sng" strike="noStrike">
                          <a:effectLst/>
                          <a:hlinkClick r:id="rId9"/>
                        </a:rPr>
                        <a:t>zoominfo.com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sng" strike="noStrike" dirty="0">
                          <a:effectLst/>
                          <a:hlinkClick r:id="rId10"/>
                        </a:rPr>
                        <a:t>http://www.zoominfo.com/s/#search/person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extLst>
                  <a:ext uri="{0D108BD9-81ED-4DB2-BD59-A6C34878D82A}">
                    <a16:rowId xmlns:a16="http://schemas.microsoft.com/office/drawing/2014/main" xmlns="" val="2610639517"/>
                  </a:ext>
                </a:extLst>
              </a:tr>
              <a:tr h="41284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u="none" strike="noStrike">
                          <a:effectLst/>
                        </a:rPr>
                        <a:t>Zoominfo</a:t>
                      </a:r>
                      <a:endParaRPr lang="en-US" sz="900" b="1" i="0" u="none" strike="noStrike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Companies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sng" strike="noStrike">
                          <a:effectLst/>
                          <a:hlinkClick r:id="rId11"/>
                        </a:rPr>
                        <a:t>http://www.zoominfo.com/s/#!search/company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extLst>
                  <a:ext uri="{0D108BD9-81ED-4DB2-BD59-A6C34878D82A}">
                    <a16:rowId xmlns:a16="http://schemas.microsoft.com/office/drawing/2014/main" xmlns="" val="4173988523"/>
                  </a:ext>
                </a:extLst>
              </a:tr>
              <a:tr h="29905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u="none" strike="noStrike">
                          <a:effectLst/>
                        </a:rPr>
                        <a:t>Indeed.com</a:t>
                      </a:r>
                      <a:endParaRPr lang="en-US" sz="900" b="1" i="0" u="none" strike="noStrike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Resumes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sng" strike="noStrike">
                          <a:effectLst/>
                          <a:hlinkClick r:id="rId12"/>
                        </a:rPr>
                        <a:t>indeed.com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sng" strike="noStrike">
                          <a:effectLst/>
                          <a:hlinkClick r:id="rId13"/>
                        </a:rPr>
                        <a:t>http://www.indeed.com/resumes/advanced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extLst>
                  <a:ext uri="{0D108BD9-81ED-4DB2-BD59-A6C34878D82A}">
                    <a16:rowId xmlns:a16="http://schemas.microsoft.com/office/drawing/2014/main" xmlns="" val="1248950772"/>
                  </a:ext>
                </a:extLst>
              </a:tr>
              <a:tr h="49759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u="none" strike="noStrike">
                          <a:effectLst/>
                        </a:rPr>
                        <a:t>HiringSolved</a:t>
                      </a:r>
                      <a:endParaRPr lang="en-US" sz="900" b="1" i="0" u="none" strike="noStrike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Aggregated Profiles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sng" strike="noStrike">
                          <a:effectLst/>
                          <a:hlinkClick r:id="rId14"/>
                        </a:rPr>
                        <a:t>hiringsolved.com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yes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extLst>
                  <a:ext uri="{0D108BD9-81ED-4DB2-BD59-A6C34878D82A}">
                    <a16:rowId xmlns:a16="http://schemas.microsoft.com/office/drawing/2014/main" xmlns="" val="1115015962"/>
                  </a:ext>
                </a:extLst>
              </a:tr>
              <a:tr h="54171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u="none" strike="noStrike">
                          <a:effectLst/>
                        </a:rPr>
                        <a:t>Talentbin by Monster</a:t>
                      </a:r>
                      <a:endParaRPr lang="en-US" sz="900" b="1" i="0" u="none" strike="noStrike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Aggregated Profiles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sng" strike="noStrike">
                          <a:effectLst/>
                          <a:hlinkClick r:id="rId15"/>
                        </a:rPr>
                        <a:t>talentbin.com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extLst>
                  <a:ext uri="{0D108BD9-81ED-4DB2-BD59-A6C34878D82A}">
                    <a16:rowId xmlns:a16="http://schemas.microsoft.com/office/drawing/2014/main" xmlns="" val="851277691"/>
                  </a:ext>
                </a:extLst>
              </a:tr>
              <a:tr h="54171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u="none" strike="noStrike">
                          <a:effectLst/>
                        </a:rPr>
                        <a:t>OpenWeb by Dice</a:t>
                      </a:r>
                      <a:endParaRPr lang="en-US" sz="900" b="1" i="0" u="none" strike="noStrike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Aggregated Profiles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sng" strike="noStrike">
                          <a:effectLst/>
                          <a:hlinkClick r:id="rId16"/>
                        </a:rPr>
                        <a:t>dice.com/openweb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extLst>
                  <a:ext uri="{0D108BD9-81ED-4DB2-BD59-A6C34878D82A}">
                    <a16:rowId xmlns:a16="http://schemas.microsoft.com/office/drawing/2014/main" xmlns="" val="1896974904"/>
                  </a:ext>
                </a:extLst>
              </a:tr>
              <a:tr h="49759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u="none" strike="noStrike">
                          <a:effectLst/>
                        </a:rPr>
                        <a:t>Entelo</a:t>
                      </a:r>
                      <a:endParaRPr lang="en-US" sz="900" b="1" i="0" u="none" strike="noStrike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Aggregated Profiles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sng" strike="noStrike">
                          <a:effectLst/>
                          <a:hlinkClick r:id="rId16"/>
                        </a:rPr>
                        <a:t>entelo.com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yes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3" marR="2023" marT="2023" marB="0"/>
                </a:tc>
                <a:extLst>
                  <a:ext uri="{0D108BD9-81ED-4DB2-BD59-A6C34878D82A}">
                    <a16:rowId xmlns:a16="http://schemas.microsoft.com/office/drawing/2014/main" xmlns="" val="2615340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0D3947-47E0-4B0C-AC4A-F676C2D1D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Hashtags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55B81F3-6719-443D-9470-0FA05C667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300" y="1772816"/>
            <a:ext cx="9420225" cy="481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6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2E435D-C9B8-4D34-A5C0-0B09DD70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User mentions (mostly </a:t>
            </a:r>
            <a:r>
              <a:rPr lang="en-GB" dirty="0" err="1"/>
              <a:t>sourcers</a:t>
            </a:r>
            <a:r>
              <a:rPr lang="en-GB" dirty="0"/>
              <a:t>)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A7CD1B0-811B-4299-8E3C-D576CBA9C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8484" y="1828800"/>
            <a:ext cx="663185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3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wall, indoor, building&#10;&#10;Description generated with very high confidence">
            <a:extLst>
              <a:ext uri="{FF2B5EF4-FFF2-40B4-BE49-F238E27FC236}">
                <a16:creationId xmlns:a16="http://schemas.microsoft.com/office/drawing/2014/main" xmlns="" id="{ECC37101-CFDF-495B-A07F-415E890BC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04" b="8396"/>
          <a:stretch/>
        </p:blipFill>
        <p:spPr>
          <a:xfrm>
            <a:off x="19" y="903"/>
            <a:ext cx="12188805" cy="6856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0D36EB-346C-40D3-85C1-D56843B2F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39" y="5316748"/>
            <a:ext cx="11208005" cy="744642"/>
          </a:xfrm>
        </p:spPr>
        <p:txBody>
          <a:bodyPr vert="horz" lIns="91416" tIns="45708" rIns="91416" bIns="45708" rtlCol="0" anchor="ctr">
            <a:normAutofit fontScale="90000"/>
          </a:bodyPr>
          <a:lstStyle/>
          <a:p>
            <a:pPr algn="ctr"/>
            <a:r>
              <a:rPr lang="en-US" sz="3599" b="1" dirty="0">
                <a:solidFill>
                  <a:schemeClr val="bg1"/>
                </a:solidFill>
              </a:rPr>
              <a:t>Google </a:t>
            </a:r>
            <a:br>
              <a:rPr lang="en-US" sz="3599" b="1" dirty="0">
                <a:solidFill>
                  <a:schemeClr val="bg1"/>
                </a:solidFill>
              </a:rPr>
            </a:br>
            <a:r>
              <a:rPr lang="en-US" sz="3599" b="1" dirty="0">
                <a:solidFill>
                  <a:schemeClr val="bg1"/>
                </a:solidFill>
              </a:rPr>
              <a:t>The first door to find the other doors</a:t>
            </a:r>
            <a:r>
              <a:rPr lang="en-US" sz="3599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7129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A12C564D-61CE-48A5-A365-B32409B98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6626" y="647839"/>
            <a:ext cx="7230902" cy="57099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48820-7C0E-481C-80EF-D5485DBA1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32" y="1967647"/>
            <a:ext cx="2628215" cy="2546594"/>
          </a:xfrm>
          <a:noFill/>
        </p:spPr>
        <p:txBody>
          <a:bodyPr vert="horz" lIns="91416" tIns="45708" rIns="91416" bIns="45708" rtlCol="0" anchor="ctr">
            <a:normAutofit fontScale="90000"/>
          </a:bodyPr>
          <a:lstStyle/>
          <a:p>
            <a:pPr algn="ctr"/>
            <a:r>
              <a:rPr lang="en-US" sz="1999" dirty="0">
                <a:solidFill>
                  <a:schemeClr val="tx1"/>
                </a:solidFill>
              </a:rPr>
              <a:t>Unfortunately this doesn’t work. </a:t>
            </a:r>
            <a:br>
              <a:rPr lang="en-US" sz="1999" dirty="0">
                <a:solidFill>
                  <a:schemeClr val="tx1"/>
                </a:solidFill>
              </a:rPr>
            </a:br>
            <a:r>
              <a:rPr lang="en-US" sz="1999" dirty="0">
                <a:solidFill>
                  <a:schemeClr val="tx1"/>
                </a:solidFill>
              </a:rPr>
              <a:t/>
            </a:r>
            <a:br>
              <a:rPr lang="en-US" sz="1999" dirty="0">
                <a:solidFill>
                  <a:schemeClr val="tx1"/>
                </a:solidFill>
              </a:rPr>
            </a:br>
            <a:r>
              <a:rPr lang="en-US" sz="1999" dirty="0">
                <a:solidFill>
                  <a:schemeClr val="tx1"/>
                </a:solidFill>
              </a:rPr>
              <a:t>Non-traditional resources require non-traditional search.</a:t>
            </a:r>
            <a:br>
              <a:rPr lang="en-US" sz="1999" dirty="0">
                <a:solidFill>
                  <a:schemeClr val="tx1"/>
                </a:solidFill>
              </a:rPr>
            </a:br>
            <a:endParaRPr lang="en-US" sz="1999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F520F6-E128-4D80-8217-AB7542ABD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180" y="597712"/>
            <a:ext cx="7972425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6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C89B44C-1198-4276-AF96-7B37AF50D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561" y="1329783"/>
            <a:ext cx="6252867" cy="4173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89980-C75C-43F7-873C-EC7EE5A9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580" y="740757"/>
            <a:ext cx="3857169" cy="5128449"/>
          </a:xfrm>
        </p:spPr>
        <p:txBody>
          <a:bodyPr vert="horz" lIns="91416" tIns="45708" rIns="91416" bIns="45708" rtlCol="0" anchor="ctr">
            <a:normAutofit fontScale="90000"/>
          </a:bodyPr>
          <a:lstStyle/>
          <a:p>
            <a:r>
              <a:rPr lang="en-US" sz="2299" dirty="0">
                <a:solidFill>
                  <a:schemeClr val="tx1"/>
                </a:solidFill>
              </a:rPr>
              <a:t>Additional Boolean search options via Google </a:t>
            </a:r>
            <a:br>
              <a:rPr lang="en-US" sz="2299" dirty="0">
                <a:solidFill>
                  <a:schemeClr val="tx1"/>
                </a:solidFill>
              </a:rPr>
            </a:br>
            <a:r>
              <a:rPr lang="en-US" sz="2299" dirty="0">
                <a:solidFill>
                  <a:schemeClr val="tx1"/>
                </a:solidFill>
              </a:rPr>
              <a:t>operators and syntax). </a:t>
            </a:r>
            <a:br>
              <a:rPr lang="en-US" sz="2299" dirty="0">
                <a:solidFill>
                  <a:schemeClr val="tx1"/>
                </a:solidFill>
              </a:rPr>
            </a:br>
            <a:r>
              <a:rPr lang="en-US" sz="2299" dirty="0">
                <a:solidFill>
                  <a:schemeClr val="tx1"/>
                </a:solidFill>
              </a:rPr>
              <a:t>i.e. * site: </a:t>
            </a:r>
            <a:r>
              <a:rPr lang="en-US" sz="2299" dirty="0" err="1">
                <a:solidFill>
                  <a:schemeClr val="tx1"/>
                </a:solidFill>
              </a:rPr>
              <a:t>inurl</a:t>
            </a:r>
            <a:r>
              <a:rPr lang="en-US" sz="2299" dirty="0">
                <a:solidFill>
                  <a:schemeClr val="tx1"/>
                </a:solidFill>
              </a:rPr>
              <a:t>: </a:t>
            </a:r>
            <a:r>
              <a:rPr lang="en-US" sz="2299" dirty="0" err="1">
                <a:solidFill>
                  <a:schemeClr val="tx1"/>
                </a:solidFill>
              </a:rPr>
              <a:t>intitle</a:t>
            </a:r>
            <a:r>
              <a:rPr lang="en-US" sz="2299" dirty="0">
                <a:solidFill>
                  <a:schemeClr val="tx1"/>
                </a:solidFill>
              </a:rPr>
              <a:t>: </a:t>
            </a:r>
            <a:r>
              <a:rPr lang="en-US" sz="2299" dirty="0" err="1">
                <a:solidFill>
                  <a:schemeClr val="tx1"/>
                </a:solidFill>
              </a:rPr>
              <a:t>ext</a:t>
            </a:r>
            <a:r>
              <a:rPr lang="en-US" sz="2299" dirty="0">
                <a:solidFill>
                  <a:schemeClr val="tx1"/>
                </a:solidFill>
              </a:rPr>
              <a:t>: there are many </a:t>
            </a:r>
            <a:r>
              <a:rPr lang="en-US" sz="2299" dirty="0">
                <a:solidFill>
                  <a:schemeClr val="tx1"/>
                </a:solidFill>
                <a:hlinkClick r:id="rId3"/>
              </a:rPr>
              <a:t>others</a:t>
            </a:r>
            <a:r>
              <a:rPr lang="en-US" sz="2299" dirty="0">
                <a:solidFill>
                  <a:schemeClr val="tx1"/>
                </a:solidFill>
              </a:rPr>
              <a:t/>
            </a:r>
            <a:br>
              <a:rPr lang="en-US" sz="2299" dirty="0">
                <a:solidFill>
                  <a:schemeClr val="tx1"/>
                </a:solidFill>
              </a:rPr>
            </a:br>
            <a:r>
              <a:rPr lang="en-US" sz="2299" dirty="0">
                <a:solidFill>
                  <a:schemeClr val="tx1"/>
                </a:solidFill>
              </a:rPr>
              <a:t/>
            </a:r>
            <a:br>
              <a:rPr lang="en-US" sz="2299" dirty="0">
                <a:solidFill>
                  <a:schemeClr val="tx1"/>
                </a:solidFill>
              </a:rPr>
            </a:br>
            <a:r>
              <a:rPr lang="en-US" sz="2299" dirty="0">
                <a:solidFill>
                  <a:schemeClr val="tx1"/>
                </a:solidFill>
              </a:rPr>
              <a:t>Imagine what you are trying to find. </a:t>
            </a:r>
            <a:br>
              <a:rPr lang="en-US" sz="2299" dirty="0">
                <a:solidFill>
                  <a:schemeClr val="tx1"/>
                </a:solidFill>
              </a:rPr>
            </a:br>
            <a:r>
              <a:rPr lang="en-US" sz="2299" dirty="0">
                <a:solidFill>
                  <a:schemeClr val="tx1"/>
                </a:solidFill>
              </a:rPr>
              <a:t/>
            </a:r>
            <a:br>
              <a:rPr lang="en-US" sz="2299" dirty="0">
                <a:solidFill>
                  <a:schemeClr val="tx1"/>
                </a:solidFill>
              </a:rPr>
            </a:br>
            <a:r>
              <a:rPr lang="en-US" sz="2299" dirty="0">
                <a:solidFill>
                  <a:schemeClr val="tx1"/>
                </a:solidFill>
              </a:rPr>
              <a:t>Filter by timeline, country, exact terms or let Google help you. </a:t>
            </a:r>
            <a:br>
              <a:rPr lang="en-US" sz="2299" dirty="0">
                <a:solidFill>
                  <a:schemeClr val="tx1"/>
                </a:solidFill>
              </a:rPr>
            </a:br>
            <a:r>
              <a:rPr lang="en-US" sz="2299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588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8A22B28-C7B1-4F1F-9C3F-B4EC85BE9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411" y="620689"/>
            <a:ext cx="7172655" cy="10302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313D85-4310-4EB5-B510-039C74FF4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140" y="2673059"/>
            <a:ext cx="5265953" cy="33233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60C5DE5-95C9-4A9B-A63F-6A6F4C9A3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924" y="620689"/>
            <a:ext cx="8381490" cy="1030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7E3D62C-BFB0-4591-AFBC-6F03F2ED4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589" y="1916832"/>
            <a:ext cx="60579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8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B0ADB8-8C58-47E5-8A13-3D505FCE4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850106"/>
          </a:xfrm>
        </p:spPr>
        <p:txBody>
          <a:bodyPr/>
          <a:lstStyle/>
          <a:p>
            <a:r>
              <a:rPr lang="en-GB" dirty="0"/>
              <a:t>* Meaning “fill in the blanks”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A74FB15-B6DF-4D75-BFF4-3B3695407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491" y="1691142"/>
            <a:ext cx="8677505" cy="12165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21FEA3-7401-4DE1-923E-4E07A32F7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491" y="1617544"/>
            <a:ext cx="8677505" cy="12165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7F9DAB4-C41D-4E1E-9B82-51C0D3D78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49" y="3199330"/>
            <a:ext cx="5832648" cy="12165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1C6C263-964E-459C-937D-4C082EB92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2980" y="5019332"/>
            <a:ext cx="7102525" cy="14710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8B6AEC4-23F7-41D4-BAA5-5CB0AA2928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8428" y="3072038"/>
            <a:ext cx="5695950" cy="147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5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0827AC-AAB4-4362-B8D1-D5F0E9E0F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Imagine what you are trying to find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F3E7D65C-AB02-46EB-B8DE-87DEF6E7B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2035" y="1885474"/>
            <a:ext cx="9244755" cy="11954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3DC8218-D0F0-4A0C-9A8B-0EF02BDAA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035" y="1885474"/>
            <a:ext cx="9244755" cy="11954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C86460-78BF-4741-8F60-ECE74D14F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12" y="3439413"/>
            <a:ext cx="5886450" cy="1419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7085C82-0288-4ABE-A336-C41C9CA918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428" y="5056815"/>
            <a:ext cx="5724525" cy="152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3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52" b="2"/>
          <a:stretch/>
        </p:blipFill>
        <p:spPr>
          <a:xfrm>
            <a:off x="6097647" y="1453272"/>
            <a:ext cx="5460302" cy="531519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760" y="629996"/>
            <a:ext cx="5125696" cy="1676166"/>
          </a:xfrm>
        </p:spPr>
        <p:txBody>
          <a:bodyPr>
            <a:normAutofit/>
          </a:bodyPr>
          <a:lstStyle/>
          <a:p>
            <a:r>
              <a:rPr lang="en-US"/>
              <a:t>Association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761" y="2438659"/>
            <a:ext cx="5125694" cy="3784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/>
              <a:t>Always start simple. </a:t>
            </a:r>
          </a:p>
          <a:p>
            <a:pPr marL="0" indent="0">
              <a:buNone/>
            </a:pPr>
            <a:r>
              <a:rPr lang="en-US" i="1"/>
              <a:t>Just to see what you find.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357" y="6355588"/>
            <a:ext cx="2742486" cy="36503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7031D83-E9DD-4686-BA43-A08136EE311C}" type="slidenum">
              <a:rPr lang="en-US" smtClean="0"/>
              <a:pPr>
                <a:spcAft>
                  <a:spcPts val="600"/>
                </a:spcAft>
              </a:pPr>
              <a:t>48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AF243E-AE8A-499D-A177-AC56255BD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320" y="124534"/>
            <a:ext cx="7087369" cy="2657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592DBB6-3C5F-4FBA-AACA-F892461FE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2154" y="2614847"/>
            <a:ext cx="63246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4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9648" y="1027567"/>
            <a:ext cx="3919175" cy="30149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Example: Member Directory</a:t>
            </a:r>
            <a:br>
              <a:rPr lang="en-US" dirty="0"/>
            </a:br>
            <a:r>
              <a:rPr lang="en-US" dirty="0"/>
              <a:t>found on Association Site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F4CB8B97-66C7-4696-8E6F-1E3885489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860" y="1484784"/>
            <a:ext cx="5722615" cy="405884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37982" y="6492078"/>
            <a:ext cx="416061" cy="365030"/>
          </a:xfrm>
        </p:spPr>
        <p:txBody>
          <a:bodyPr/>
          <a:lstStyle/>
          <a:p>
            <a:fld id="{27031D83-E9DD-4686-BA43-A08136EE311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9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5EC63-97B8-4FBD-B475-C51B7DF19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620688"/>
            <a:ext cx="10637438" cy="720080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Our options - learn or buy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AB257CB-177A-4153-B9DA-4964E93EC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5940" y="1844824"/>
            <a:ext cx="7991078" cy="454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2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D864C11-8F4C-4F5C-9D60-77CF469B8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187" y="752475"/>
            <a:ext cx="741045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2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436" y="836698"/>
            <a:ext cx="8793366" cy="874982"/>
          </a:xfrm>
        </p:spPr>
        <p:txBody>
          <a:bodyPr>
            <a:normAutofit/>
          </a:bodyPr>
          <a:lstStyle/>
          <a:p>
            <a:pPr algn="ctr"/>
            <a:r>
              <a:rPr lang="en-US" sz="3999" dirty="0"/>
              <a:t>Certifications &amp; Licenses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8" y="2090405"/>
            <a:ext cx="5432733" cy="21286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199" dirty="0"/>
              <a:t>To find certification or license holders, search for </a:t>
            </a:r>
            <a:r>
              <a:rPr lang="en-US" sz="3199" i="1" dirty="0"/>
              <a:t>verify</a:t>
            </a:r>
            <a:r>
              <a:rPr lang="en-US" sz="3199" dirty="0"/>
              <a:t>, </a:t>
            </a:r>
            <a:r>
              <a:rPr lang="en-US" sz="3199" i="1" dirty="0"/>
              <a:t>directory, </a:t>
            </a:r>
            <a:r>
              <a:rPr lang="en-US" sz="3199" dirty="0"/>
              <a:t>or </a:t>
            </a:r>
            <a:r>
              <a:rPr lang="en-US" sz="3199" i="1" dirty="0"/>
              <a:t>search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048" y="1716008"/>
            <a:ext cx="6079776" cy="41671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1D83-E9DD-4686-BA43-A08136EE311C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B5651C-D319-48C3-85B5-7600A6910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047" y="1711680"/>
            <a:ext cx="6079777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8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DDC5AA-789B-4E29-A227-88BF5E2E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735" y="1126015"/>
            <a:ext cx="7455107" cy="565126"/>
          </a:xfrm>
        </p:spPr>
        <p:txBody>
          <a:bodyPr>
            <a:normAutofit fontScale="90000"/>
          </a:bodyPr>
          <a:lstStyle/>
          <a:p>
            <a:r>
              <a:rPr lang="en-GB" dirty="0"/>
              <a:t>Conferences &amp; Events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693BDC-D64B-409F-A50C-B62E991968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Again a simple search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6D38B4-593D-456F-A13F-FEDAE8E46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0143" y="2347395"/>
            <a:ext cx="4290700" cy="382885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Conference sites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Allconferences.com  </a:t>
            </a:r>
          </a:p>
          <a:p>
            <a:pPr marL="0" indent="0">
              <a:buNone/>
            </a:pPr>
            <a:r>
              <a:rPr lang="en-GB" dirty="0"/>
              <a:t>Sched.org </a:t>
            </a:r>
          </a:p>
          <a:p>
            <a:pPr marL="0" indent="0">
              <a:buNone/>
            </a:pPr>
            <a:r>
              <a:rPr lang="en-GB" dirty="0"/>
              <a:t>Lanyrd.com</a:t>
            </a:r>
          </a:p>
          <a:p>
            <a:pPr marL="0" indent="0">
              <a:buNone/>
            </a:pPr>
            <a:r>
              <a:rPr lang="en-GB" dirty="0"/>
              <a:t>Meetup.com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A749A8-BD5B-44B1-96A5-88FB0CD17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41" y="2347396"/>
            <a:ext cx="5203691" cy="382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0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002" y="581509"/>
            <a:ext cx="8635444" cy="6872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Example: Googling for Attendee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001" y="1435425"/>
            <a:ext cx="8860469" cy="37018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199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37982" y="6492078"/>
            <a:ext cx="416061" cy="365030"/>
          </a:xfrm>
        </p:spPr>
        <p:txBody>
          <a:bodyPr/>
          <a:lstStyle/>
          <a:p>
            <a:fld id="{27031D83-E9DD-4686-BA43-A08136EE311C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8FCDF0-62DA-4A8B-BAD5-127C6BD8D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73" y="1435425"/>
            <a:ext cx="5718678" cy="45557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05BD2B3-6458-4F36-9E2B-06EF5CCB6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375" y="1435425"/>
            <a:ext cx="5142613" cy="455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8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24" r="20370" b="2"/>
          <a:stretch/>
        </p:blipFill>
        <p:spPr>
          <a:xfrm>
            <a:off x="4634801" y="640809"/>
            <a:ext cx="6914528" cy="557638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760" y="629996"/>
            <a:ext cx="3666084" cy="1676166"/>
          </a:xfrm>
        </p:spPr>
        <p:txBody>
          <a:bodyPr>
            <a:normAutofit fontScale="90000"/>
          </a:bodyPr>
          <a:lstStyle/>
          <a:p>
            <a:r>
              <a:rPr lang="en-US" dirty="0"/>
              <a:t>Finding Company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761" y="2438659"/>
            <a:ext cx="3666082" cy="3784433"/>
          </a:xfrm>
        </p:spPr>
        <p:txBody>
          <a:bodyPr>
            <a:normAutofit/>
          </a:bodyPr>
          <a:lstStyle/>
          <a:p>
            <a:pPr marL="341211"/>
            <a:r>
              <a:rPr lang="en-US" dirty="0"/>
              <a:t>Search for what you expect to find</a:t>
            </a:r>
          </a:p>
          <a:p>
            <a:pPr marL="341211"/>
            <a:r>
              <a:rPr lang="en-US" dirty="0"/>
              <a:t>Look for phrases / words common across multiple sites</a:t>
            </a:r>
          </a:p>
        </p:txBody>
      </p:sp>
    </p:spTree>
    <p:extLst>
      <p:ext uri="{BB962C8B-B14F-4D97-AF65-F5344CB8AC3E}">
        <p14:creationId xmlns:p14="http://schemas.microsoft.com/office/powerpoint/2010/main" val="413319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136" y="128060"/>
            <a:ext cx="8612838" cy="1855862"/>
          </a:xfrm>
        </p:spPr>
        <p:txBody>
          <a:bodyPr/>
          <a:lstStyle/>
          <a:p>
            <a:r>
              <a:rPr lang="en-US" dirty="0"/>
              <a:t>Company Websites – Desired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90" r="-801"/>
          <a:stretch/>
        </p:blipFill>
        <p:spPr>
          <a:xfrm>
            <a:off x="837981" y="1463552"/>
            <a:ext cx="9901091" cy="539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2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DCA031-C073-4C3D-85F6-124336A42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01CAD9-F87A-4F2F-93FD-C71F81761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Don’t think out of the box, there should be no box in the first place. </a:t>
            </a:r>
          </a:p>
          <a:p>
            <a:pPr marL="0" indent="0">
              <a:buNone/>
            </a:pPr>
            <a:r>
              <a:rPr lang="en-GB" dirty="0"/>
              <a:t>Learn Google (&amp; Bing) + Boolean  </a:t>
            </a:r>
          </a:p>
          <a:p>
            <a:pPr marL="0" indent="0">
              <a:buNone/>
            </a:pPr>
            <a:r>
              <a:rPr lang="en-GB" dirty="0"/>
              <a:t>Imagine what you are trying to find.  </a:t>
            </a:r>
          </a:p>
          <a:p>
            <a:pPr marL="0" indent="0">
              <a:buNone/>
            </a:pPr>
            <a:r>
              <a:rPr lang="en-GB" dirty="0"/>
              <a:t>Practice makes almost perfect. </a:t>
            </a:r>
          </a:p>
          <a:p>
            <a:pPr marL="0" indent="0">
              <a:buNone/>
            </a:pPr>
            <a:r>
              <a:rPr lang="en-GB" dirty="0"/>
              <a:t> Be creative.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54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CE67B8-49AF-430F-9CB6-C7254C936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852" y="274638"/>
            <a:ext cx="9917362" cy="1325562"/>
          </a:xfrm>
        </p:spPr>
        <p:txBody>
          <a:bodyPr/>
          <a:lstStyle/>
          <a:p>
            <a:r>
              <a:rPr lang="en-GB" dirty="0"/>
              <a:t>Do you have a recruiting stack?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C106959-A7D3-4B5A-B3B4-C38ED673D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952" y="2132856"/>
            <a:ext cx="1146442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3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146F2A-37BD-4EB3-8636-6F763610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64" y="274638"/>
            <a:ext cx="11665296" cy="1714202"/>
          </a:xfrm>
        </p:spPr>
        <p:txBody>
          <a:bodyPr>
            <a:normAutofit/>
          </a:bodyPr>
          <a:lstStyle/>
          <a:p>
            <a:r>
              <a:rPr lang="en-GB" sz="2800" dirty="0"/>
              <a:t>“if you recruit like a robot – you’ll be replaced by a robot”</a:t>
            </a:r>
            <a:br>
              <a:rPr lang="en-GB" sz="2800" dirty="0"/>
            </a:br>
            <a:r>
              <a:rPr lang="en-GB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2A980FE-E712-497D-BB02-8CFBD4CF8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2164" y="1988840"/>
            <a:ext cx="4025424" cy="403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2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048C3D-5564-4B72-A8F3-B8E4A2EE3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technology can’t do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BE8A8E-E899-4766-A961-EFBF01B00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GB" sz="3600" dirty="0"/>
              <a:t>Be creative </a:t>
            </a:r>
          </a:p>
          <a:p>
            <a:pPr marL="45720" indent="0">
              <a:buNone/>
            </a:pPr>
            <a:r>
              <a:rPr lang="en-GB" sz="3600" dirty="0"/>
              <a:t>Pick up the clues </a:t>
            </a:r>
          </a:p>
          <a:p>
            <a:pPr marL="45720" indent="0">
              <a:buNone/>
            </a:pPr>
            <a:r>
              <a:rPr lang="en-GB" sz="3600" dirty="0"/>
              <a:t>Recognise a problem, put two or three tools together to solve it. </a:t>
            </a:r>
          </a:p>
          <a:p>
            <a:pPr marL="45720" indent="0">
              <a:buNone/>
            </a:pPr>
            <a:endParaRPr lang="en-GB" sz="3600" dirty="0"/>
          </a:p>
          <a:p>
            <a:pPr marL="45720" indent="0">
              <a:buNone/>
            </a:pPr>
            <a:r>
              <a:rPr lang="en-GB" sz="3600" dirty="0"/>
              <a:t>(You still need recruiters / </a:t>
            </a:r>
            <a:r>
              <a:rPr lang="en-GB" sz="3600" dirty="0" err="1"/>
              <a:t>sourcers</a:t>
            </a:r>
            <a:r>
              <a:rPr lang="en-GB" sz="3600" dirty="0"/>
              <a:t> who think &amp; care) </a:t>
            </a:r>
          </a:p>
        </p:txBody>
      </p:sp>
    </p:spTree>
    <p:extLst>
      <p:ext uri="{BB962C8B-B14F-4D97-AF65-F5344CB8AC3E}">
        <p14:creationId xmlns:p14="http://schemas.microsoft.com/office/powerpoint/2010/main" val="103665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40" y="457974"/>
            <a:ext cx="11230323" cy="954802"/>
          </a:xfrm>
        </p:spPr>
        <p:txBody>
          <a:bodyPr>
            <a:noAutofit/>
          </a:bodyPr>
          <a:lstStyle/>
          <a:p>
            <a:r>
              <a:rPr lang="en-GB" sz="2800" dirty="0"/>
              <a:t>This can now be automated. </a:t>
            </a:r>
            <a:br>
              <a:rPr lang="en-GB" sz="2800" dirty="0"/>
            </a:br>
            <a:r>
              <a:rPr lang="en-GB" sz="2800" dirty="0"/>
              <a:t>Is this how your teams currently source &amp; message 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SEARCH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341884" y="2421827"/>
            <a:ext cx="2663602" cy="424736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MESSAGE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868919" y="2421151"/>
            <a:ext cx="5264740" cy="359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2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orld country report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lnSpc>
            <a:spcPct val="90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country report presentation.potx" id="{FF082492-D6CE-444E-B3E8-FB131EDFAC53}" vid="{71BD5CC8-96B3-46A6-8835-37741E8965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country report presentation</Template>
  <TotalTime>3212</TotalTime>
  <Words>751</Words>
  <Application>Microsoft Office PowerPoint</Application>
  <PresentationFormat>Custom</PresentationFormat>
  <Paragraphs>207</Paragraphs>
  <Slides>56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Calibri</vt:lpstr>
      <vt:lpstr>Century Gothic</vt:lpstr>
      <vt:lpstr>World country report presentation</vt:lpstr>
      <vt:lpstr>My lightbulb moment </vt:lpstr>
      <vt:lpstr>“candidates” everywhere now  Active users (millions) July 2018 </vt:lpstr>
      <vt:lpstr>One thing in (un)common ? </vt:lpstr>
      <vt:lpstr>Sites Supporting  Boolean Search (AND, OR, NOT, “”)</vt:lpstr>
      <vt:lpstr>   Our options - learn or buy  </vt:lpstr>
      <vt:lpstr>Do you have a recruiting stack? </vt:lpstr>
      <vt:lpstr>“if you recruit like a robot – you’ll be replaced by a robot”  </vt:lpstr>
      <vt:lpstr>What technology can’t do …</vt:lpstr>
      <vt:lpstr>This can now be automated.  Is this how your teams currently source &amp; message ? </vt:lpstr>
      <vt:lpstr>Introducing people.camp (Alternative LinkedHelper )</vt:lpstr>
      <vt:lpstr>Start with a regular search</vt:lpstr>
      <vt:lpstr>PowerPoint Presentation</vt:lpstr>
      <vt:lpstr>Sits within Linkedin, does not violate terms</vt:lpstr>
      <vt:lpstr>Click to activate search within</vt:lpstr>
      <vt:lpstr>X-ray’s using Google or Bing.   Watch the string length though  (32 word limit) </vt:lpstr>
      <vt:lpstr>Job description parser – paid </vt:lpstr>
      <vt:lpstr>Click within an individual profile to reveal </vt:lpstr>
      <vt:lpstr>Also sits within Facebook </vt:lpstr>
      <vt:lpstr>And other sites (like Github) </vt:lpstr>
      <vt:lpstr>Create projects. Import / export.   A real Linkedin replacement contender </vt:lpstr>
      <vt:lpstr>Old school with new school </vt:lpstr>
      <vt:lpstr>Sourcing is about being creative.  CV’s are in PDF because LinkedIn bought Slideshare </vt:lpstr>
      <vt:lpstr>By using site:  we can explore </vt:lpstr>
      <vt:lpstr>Kind of fun but a real treasure trove. </vt:lpstr>
      <vt:lpstr>Example: Search for Uploaded Documents (Amazon Cloud)</vt:lpstr>
      <vt:lpstr>Example: Search for Uploaded Documents (Google Docs)</vt:lpstr>
      <vt:lpstr>Wordpress (30% of the top 10 million websites are powered by)</vt:lpstr>
      <vt:lpstr>  There are many “shallow” profiles.  Linkedin V Indeed example.</vt:lpstr>
      <vt:lpstr>Knowing how sites work  </vt:lpstr>
      <vt:lpstr>Where else can we find them ? (Do you ask them?) </vt:lpstr>
      <vt:lpstr>Youtube – why not ?  Comments &amp; speakers </vt:lpstr>
      <vt:lpstr>Still clunky, depends on the words you enter. </vt:lpstr>
      <vt:lpstr>Fortunately there are tools  (100% free) </vt:lpstr>
      <vt:lpstr>Demogrpahic – Northampton, middle aged, Part Time. </vt:lpstr>
      <vt:lpstr>Too much noise ?  </vt:lpstr>
      <vt:lpstr>Simple search to find conferences </vt:lpstr>
      <vt:lpstr>The conversations and people attending </vt:lpstr>
      <vt:lpstr>There are lists and followers and following……..and so it goes on </vt:lpstr>
      <vt:lpstr>Twitter tool (there are 100’s)  https://tinfoleak.com </vt:lpstr>
      <vt:lpstr>Hashtags </vt:lpstr>
      <vt:lpstr>User mentions (mostly sourcers) </vt:lpstr>
      <vt:lpstr>Google  The first door to find the other doors. </vt:lpstr>
      <vt:lpstr>Unfortunately this doesn’t work.   Non-traditional resources require non-traditional search. </vt:lpstr>
      <vt:lpstr>Additional Boolean search options via Google  operators and syntax).  i.e. * site: inurl: intitle: ext: there are many others  Imagine what you are trying to find.   Filter by timeline, country, exact terms or let Google help you.   </vt:lpstr>
      <vt:lpstr>PowerPoint Presentation</vt:lpstr>
      <vt:lpstr>* Meaning “fill in the blanks” </vt:lpstr>
      <vt:lpstr>Imagine what you are trying to find </vt:lpstr>
      <vt:lpstr>Association Search</vt:lpstr>
      <vt:lpstr>Example: Member Directory found on Association Site</vt:lpstr>
      <vt:lpstr>PowerPoint Presentation</vt:lpstr>
      <vt:lpstr>Certifications &amp; Licenses</vt:lpstr>
      <vt:lpstr>Conferences &amp; Events </vt:lpstr>
      <vt:lpstr>Example: Googling for Attendee Lists</vt:lpstr>
      <vt:lpstr>Finding Company Websites</vt:lpstr>
      <vt:lpstr>Company Websites – Desired Result</vt:lpstr>
      <vt:lpstr>Summary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Facebook sourcing summit  diversity</dc:title>
  <dc:creator>Martin Lee</dc:creator>
  <cp:lastModifiedBy>Sarah El-Rasoul</cp:lastModifiedBy>
  <cp:revision>62</cp:revision>
  <dcterms:created xsi:type="dcterms:W3CDTF">2018-07-25T07:34:19Z</dcterms:created>
  <dcterms:modified xsi:type="dcterms:W3CDTF">2018-11-28T16:43:12Z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74068500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