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0" r:id="rId6"/>
  </p:sldMasterIdLst>
  <p:notesMasterIdLst>
    <p:notesMasterId r:id="rId39"/>
  </p:notesMasterIdLst>
  <p:sldIdLst>
    <p:sldId id="350" r:id="rId7"/>
    <p:sldId id="278" r:id="rId8"/>
    <p:sldId id="355" r:id="rId9"/>
    <p:sldId id="352" r:id="rId10"/>
    <p:sldId id="383" r:id="rId11"/>
    <p:sldId id="377" r:id="rId12"/>
    <p:sldId id="382" r:id="rId13"/>
    <p:sldId id="354" r:id="rId14"/>
    <p:sldId id="386" r:id="rId15"/>
    <p:sldId id="401" r:id="rId16"/>
    <p:sldId id="396" r:id="rId17"/>
    <p:sldId id="384" r:id="rId18"/>
    <p:sldId id="391" r:id="rId19"/>
    <p:sldId id="402" r:id="rId20"/>
    <p:sldId id="369" r:id="rId21"/>
    <p:sldId id="399" r:id="rId22"/>
    <p:sldId id="395" r:id="rId23"/>
    <p:sldId id="388" r:id="rId24"/>
    <p:sldId id="361" r:id="rId25"/>
    <p:sldId id="393" r:id="rId26"/>
    <p:sldId id="394" r:id="rId27"/>
    <p:sldId id="392" r:id="rId28"/>
    <p:sldId id="387" r:id="rId29"/>
    <p:sldId id="363" r:id="rId30"/>
    <p:sldId id="379" r:id="rId31"/>
    <p:sldId id="364" r:id="rId32"/>
    <p:sldId id="368" r:id="rId33"/>
    <p:sldId id="370" r:id="rId34"/>
    <p:sldId id="376" r:id="rId35"/>
    <p:sldId id="381" r:id="rId36"/>
    <p:sldId id="365" r:id="rId37"/>
    <p:sldId id="3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7"/>
    <a:srgbClr val="6224FF"/>
    <a:srgbClr val="128180"/>
    <a:srgbClr val="76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0D7E3-24A1-48CA-ABEB-E369EAEEFE85}" v="4" dt="2024-09-25T14:24:44.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6E197-D3C1-44A6-AC5B-790212658128}"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F9931711-9F48-4A0A-8292-B49BCCA0647D}">
      <dgm:prSet/>
      <dgm:spPr/>
      <dgm:t>
        <a:bodyPr/>
        <a:lstStyle/>
        <a:p>
          <a:r>
            <a:rPr lang="en-US"/>
            <a:t>Founded in 1990</a:t>
          </a:r>
        </a:p>
      </dgm:t>
    </dgm:pt>
    <dgm:pt modelId="{87B3ADD4-A13E-4C6A-B366-30C532A4C566}" type="parTrans" cxnId="{71F132ED-7A21-4845-B2CB-6CFC01F71071}">
      <dgm:prSet/>
      <dgm:spPr/>
      <dgm:t>
        <a:bodyPr/>
        <a:lstStyle/>
        <a:p>
          <a:endParaRPr lang="en-US"/>
        </a:p>
      </dgm:t>
    </dgm:pt>
    <dgm:pt modelId="{97B6DB4C-F0A4-405C-940D-D652B5484401}" type="sibTrans" cxnId="{71F132ED-7A21-4845-B2CB-6CFC01F71071}">
      <dgm:prSet/>
      <dgm:spPr/>
      <dgm:t>
        <a:bodyPr/>
        <a:lstStyle/>
        <a:p>
          <a:endParaRPr lang="en-US"/>
        </a:p>
      </dgm:t>
    </dgm:pt>
    <dgm:pt modelId="{A70FD612-FEAE-448F-A3C2-663D0A5DF86B}">
      <dgm:prSet/>
      <dgm:spPr/>
      <dgm:t>
        <a:bodyPr/>
        <a:lstStyle/>
        <a:p>
          <a:r>
            <a:rPr lang="en-US"/>
            <a:t>Global provider of Executive Search Software solutions</a:t>
          </a:r>
        </a:p>
      </dgm:t>
    </dgm:pt>
    <dgm:pt modelId="{49D3482E-5888-4601-AAED-3C43BBF7A8F9}" type="parTrans" cxnId="{269A1FCE-3CF7-4F95-933A-736B3497158E}">
      <dgm:prSet/>
      <dgm:spPr/>
      <dgm:t>
        <a:bodyPr/>
        <a:lstStyle/>
        <a:p>
          <a:endParaRPr lang="en-US"/>
        </a:p>
      </dgm:t>
    </dgm:pt>
    <dgm:pt modelId="{5AD631BF-3188-4DC5-82B8-FA1BD4A1B3A3}" type="sibTrans" cxnId="{269A1FCE-3CF7-4F95-933A-736B3497158E}">
      <dgm:prSet/>
      <dgm:spPr/>
      <dgm:t>
        <a:bodyPr/>
        <a:lstStyle/>
        <a:p>
          <a:endParaRPr lang="en-US"/>
        </a:p>
      </dgm:t>
    </dgm:pt>
    <dgm:pt modelId="{AD034AC8-C172-4892-9369-17CB61BB2994}">
      <dgm:prSet/>
      <dgm:spPr/>
      <dgm:t>
        <a:bodyPr/>
        <a:lstStyle/>
        <a:p>
          <a:r>
            <a:rPr lang="en-US"/>
            <a:t>Used by Executive Search Firms and In-House Search/Sourcing Teams</a:t>
          </a:r>
        </a:p>
      </dgm:t>
    </dgm:pt>
    <dgm:pt modelId="{9C35EB00-8E7B-4F8B-93A9-7580A6A86BE7}" type="parTrans" cxnId="{C4CFB2CA-90E5-4077-B886-EC4CF1CFE14D}">
      <dgm:prSet/>
      <dgm:spPr/>
      <dgm:t>
        <a:bodyPr/>
        <a:lstStyle/>
        <a:p>
          <a:endParaRPr lang="en-US"/>
        </a:p>
      </dgm:t>
    </dgm:pt>
    <dgm:pt modelId="{2F2F7A5A-8CCB-404A-AF0F-76ABCB3A8791}" type="sibTrans" cxnId="{C4CFB2CA-90E5-4077-B886-EC4CF1CFE14D}">
      <dgm:prSet/>
      <dgm:spPr/>
      <dgm:t>
        <a:bodyPr/>
        <a:lstStyle/>
        <a:p>
          <a:endParaRPr lang="en-US"/>
        </a:p>
      </dgm:t>
    </dgm:pt>
    <dgm:pt modelId="{44FC0763-ADB2-4936-AE68-D6AEBE23F9A1}">
      <dgm:prSet/>
      <dgm:spPr/>
      <dgm:t>
        <a:bodyPr/>
        <a:lstStyle/>
        <a:p>
          <a:r>
            <a:rPr lang="en-GB"/>
            <a:t>Tens of thousands of users worldwide </a:t>
          </a:r>
          <a:endParaRPr lang="en-US"/>
        </a:p>
      </dgm:t>
    </dgm:pt>
    <dgm:pt modelId="{3041FDC8-445E-4299-BFA5-0A537E888D58}" type="parTrans" cxnId="{FD942D41-2E0B-46A4-9BC4-0BE05A75F6D7}">
      <dgm:prSet/>
      <dgm:spPr/>
      <dgm:t>
        <a:bodyPr/>
        <a:lstStyle/>
        <a:p>
          <a:endParaRPr lang="en-US"/>
        </a:p>
      </dgm:t>
    </dgm:pt>
    <dgm:pt modelId="{C22BCBD1-4E1C-424C-AA8F-3819D900D5E1}" type="sibTrans" cxnId="{FD942D41-2E0B-46A4-9BC4-0BE05A75F6D7}">
      <dgm:prSet/>
      <dgm:spPr/>
      <dgm:t>
        <a:bodyPr/>
        <a:lstStyle/>
        <a:p>
          <a:endParaRPr lang="en-US"/>
        </a:p>
      </dgm:t>
    </dgm:pt>
    <dgm:pt modelId="{8969A359-DCCA-4288-B834-F580BCCBAC58}" type="pres">
      <dgm:prSet presAssocID="{4116E197-D3C1-44A6-AC5B-790212658128}" presName="vert0" presStyleCnt="0">
        <dgm:presLayoutVars>
          <dgm:dir/>
          <dgm:animOne val="branch"/>
          <dgm:animLvl val="lvl"/>
        </dgm:presLayoutVars>
      </dgm:prSet>
      <dgm:spPr/>
    </dgm:pt>
    <dgm:pt modelId="{CFE21DCC-6420-4BBE-B0FA-65F5FA2126C8}" type="pres">
      <dgm:prSet presAssocID="{F9931711-9F48-4A0A-8292-B49BCCA0647D}" presName="thickLine" presStyleLbl="alignNode1" presStyleIdx="0" presStyleCnt="4"/>
      <dgm:spPr/>
    </dgm:pt>
    <dgm:pt modelId="{506217B4-2FE3-47F3-890C-3D625728CCD0}" type="pres">
      <dgm:prSet presAssocID="{F9931711-9F48-4A0A-8292-B49BCCA0647D}" presName="horz1" presStyleCnt="0"/>
      <dgm:spPr/>
    </dgm:pt>
    <dgm:pt modelId="{8422A3AF-23F9-4198-9D9B-D65AE94CB102}" type="pres">
      <dgm:prSet presAssocID="{F9931711-9F48-4A0A-8292-B49BCCA0647D}" presName="tx1" presStyleLbl="revTx" presStyleIdx="0" presStyleCnt="4" custLinFactNeighborY="-18100"/>
      <dgm:spPr/>
    </dgm:pt>
    <dgm:pt modelId="{BDE46D9A-6161-422C-B5FA-C201BFE5094E}" type="pres">
      <dgm:prSet presAssocID="{F9931711-9F48-4A0A-8292-B49BCCA0647D}" presName="vert1" presStyleCnt="0"/>
      <dgm:spPr/>
    </dgm:pt>
    <dgm:pt modelId="{5365ECC8-9137-4496-9B52-A7A64D1D328B}" type="pres">
      <dgm:prSet presAssocID="{A70FD612-FEAE-448F-A3C2-663D0A5DF86B}" presName="thickLine" presStyleLbl="alignNode1" presStyleIdx="1" presStyleCnt="4"/>
      <dgm:spPr/>
    </dgm:pt>
    <dgm:pt modelId="{8F98B46D-9B17-4581-8D19-36F3AA94BF80}" type="pres">
      <dgm:prSet presAssocID="{A70FD612-FEAE-448F-A3C2-663D0A5DF86B}" presName="horz1" presStyleCnt="0"/>
      <dgm:spPr/>
    </dgm:pt>
    <dgm:pt modelId="{39D2054F-EFA0-40F6-A322-E16E6BEBE6C9}" type="pres">
      <dgm:prSet presAssocID="{A70FD612-FEAE-448F-A3C2-663D0A5DF86B}" presName="tx1" presStyleLbl="revTx" presStyleIdx="1" presStyleCnt="4"/>
      <dgm:spPr/>
    </dgm:pt>
    <dgm:pt modelId="{1D7417FB-51D9-4279-9C24-737D33658E1C}" type="pres">
      <dgm:prSet presAssocID="{A70FD612-FEAE-448F-A3C2-663D0A5DF86B}" presName="vert1" presStyleCnt="0"/>
      <dgm:spPr/>
    </dgm:pt>
    <dgm:pt modelId="{8973E39C-B731-4FC5-8F93-570B7F02B773}" type="pres">
      <dgm:prSet presAssocID="{AD034AC8-C172-4892-9369-17CB61BB2994}" presName="thickLine" presStyleLbl="alignNode1" presStyleIdx="2" presStyleCnt="4"/>
      <dgm:spPr/>
    </dgm:pt>
    <dgm:pt modelId="{64A19101-14B9-47B3-9ABD-6626E794185D}" type="pres">
      <dgm:prSet presAssocID="{AD034AC8-C172-4892-9369-17CB61BB2994}" presName="horz1" presStyleCnt="0"/>
      <dgm:spPr/>
    </dgm:pt>
    <dgm:pt modelId="{41AEA29F-F15E-41DF-BE37-4D76681E0E83}" type="pres">
      <dgm:prSet presAssocID="{AD034AC8-C172-4892-9369-17CB61BB2994}" presName="tx1" presStyleLbl="revTx" presStyleIdx="2" presStyleCnt="4"/>
      <dgm:spPr/>
    </dgm:pt>
    <dgm:pt modelId="{F4753F34-EDDB-4A17-B6E4-B4CEEB2671B4}" type="pres">
      <dgm:prSet presAssocID="{AD034AC8-C172-4892-9369-17CB61BB2994}" presName="vert1" presStyleCnt="0"/>
      <dgm:spPr/>
    </dgm:pt>
    <dgm:pt modelId="{993E40AB-F9AB-4C1C-A0AF-2D373215038B}" type="pres">
      <dgm:prSet presAssocID="{44FC0763-ADB2-4936-AE68-D6AEBE23F9A1}" presName="thickLine" presStyleLbl="alignNode1" presStyleIdx="3" presStyleCnt="4"/>
      <dgm:spPr/>
    </dgm:pt>
    <dgm:pt modelId="{25B839A5-DAB4-458D-B4A1-6F1BB0A695A0}" type="pres">
      <dgm:prSet presAssocID="{44FC0763-ADB2-4936-AE68-D6AEBE23F9A1}" presName="horz1" presStyleCnt="0"/>
      <dgm:spPr/>
    </dgm:pt>
    <dgm:pt modelId="{181EB3B5-B59D-41BB-B4B9-1396080F2BA8}" type="pres">
      <dgm:prSet presAssocID="{44FC0763-ADB2-4936-AE68-D6AEBE23F9A1}" presName="tx1" presStyleLbl="revTx" presStyleIdx="3" presStyleCnt="4"/>
      <dgm:spPr/>
    </dgm:pt>
    <dgm:pt modelId="{3079BDA6-2D95-4C93-966B-36DFAB507F91}" type="pres">
      <dgm:prSet presAssocID="{44FC0763-ADB2-4936-AE68-D6AEBE23F9A1}" presName="vert1" presStyleCnt="0"/>
      <dgm:spPr/>
    </dgm:pt>
  </dgm:ptLst>
  <dgm:cxnLst>
    <dgm:cxn modelId="{FD942D41-2E0B-46A4-9BC4-0BE05A75F6D7}" srcId="{4116E197-D3C1-44A6-AC5B-790212658128}" destId="{44FC0763-ADB2-4936-AE68-D6AEBE23F9A1}" srcOrd="3" destOrd="0" parTransId="{3041FDC8-445E-4299-BFA5-0A537E888D58}" sibTransId="{C22BCBD1-4E1C-424C-AA8F-3819D900D5E1}"/>
    <dgm:cxn modelId="{762CA14D-CF98-4D09-8795-ED7141BCAE3F}" type="presOf" srcId="{F9931711-9F48-4A0A-8292-B49BCCA0647D}" destId="{8422A3AF-23F9-4198-9D9B-D65AE94CB102}" srcOrd="0" destOrd="0" presId="urn:microsoft.com/office/officeart/2008/layout/LinedList"/>
    <dgm:cxn modelId="{F170EF8D-F906-411D-A452-CDD732721E16}" type="presOf" srcId="{4116E197-D3C1-44A6-AC5B-790212658128}" destId="{8969A359-DCCA-4288-B834-F580BCCBAC58}" srcOrd="0" destOrd="0" presId="urn:microsoft.com/office/officeart/2008/layout/LinedList"/>
    <dgm:cxn modelId="{DDCC6892-43EF-48C9-ADBB-C0A864D9FBED}" type="presOf" srcId="{AD034AC8-C172-4892-9369-17CB61BB2994}" destId="{41AEA29F-F15E-41DF-BE37-4D76681E0E83}" srcOrd="0" destOrd="0" presId="urn:microsoft.com/office/officeart/2008/layout/LinedList"/>
    <dgm:cxn modelId="{B30F1EA7-CC84-4FDB-ACA1-F0165409826E}" type="presOf" srcId="{A70FD612-FEAE-448F-A3C2-663D0A5DF86B}" destId="{39D2054F-EFA0-40F6-A322-E16E6BEBE6C9}" srcOrd="0" destOrd="0" presId="urn:microsoft.com/office/officeart/2008/layout/LinedList"/>
    <dgm:cxn modelId="{C4CFB2CA-90E5-4077-B886-EC4CF1CFE14D}" srcId="{4116E197-D3C1-44A6-AC5B-790212658128}" destId="{AD034AC8-C172-4892-9369-17CB61BB2994}" srcOrd="2" destOrd="0" parTransId="{9C35EB00-8E7B-4F8B-93A9-7580A6A86BE7}" sibTransId="{2F2F7A5A-8CCB-404A-AF0F-76ABCB3A8791}"/>
    <dgm:cxn modelId="{269A1FCE-3CF7-4F95-933A-736B3497158E}" srcId="{4116E197-D3C1-44A6-AC5B-790212658128}" destId="{A70FD612-FEAE-448F-A3C2-663D0A5DF86B}" srcOrd="1" destOrd="0" parTransId="{49D3482E-5888-4601-AAED-3C43BBF7A8F9}" sibTransId="{5AD631BF-3188-4DC5-82B8-FA1BD4A1B3A3}"/>
    <dgm:cxn modelId="{28E77EDC-5D68-4102-92FE-ACBE54F7D1B5}" type="presOf" srcId="{44FC0763-ADB2-4936-AE68-D6AEBE23F9A1}" destId="{181EB3B5-B59D-41BB-B4B9-1396080F2BA8}" srcOrd="0" destOrd="0" presId="urn:microsoft.com/office/officeart/2008/layout/LinedList"/>
    <dgm:cxn modelId="{71F132ED-7A21-4845-B2CB-6CFC01F71071}" srcId="{4116E197-D3C1-44A6-AC5B-790212658128}" destId="{F9931711-9F48-4A0A-8292-B49BCCA0647D}" srcOrd="0" destOrd="0" parTransId="{87B3ADD4-A13E-4C6A-B366-30C532A4C566}" sibTransId="{97B6DB4C-F0A4-405C-940D-D652B5484401}"/>
    <dgm:cxn modelId="{A523E400-4625-4309-A703-55041E597A12}" type="presParOf" srcId="{8969A359-DCCA-4288-B834-F580BCCBAC58}" destId="{CFE21DCC-6420-4BBE-B0FA-65F5FA2126C8}" srcOrd="0" destOrd="0" presId="urn:microsoft.com/office/officeart/2008/layout/LinedList"/>
    <dgm:cxn modelId="{1ECE8F5F-2E08-4467-872E-5CF1FA67A1E6}" type="presParOf" srcId="{8969A359-DCCA-4288-B834-F580BCCBAC58}" destId="{506217B4-2FE3-47F3-890C-3D625728CCD0}" srcOrd="1" destOrd="0" presId="urn:microsoft.com/office/officeart/2008/layout/LinedList"/>
    <dgm:cxn modelId="{55C702DA-EE6E-4533-8F80-A0288BEAA361}" type="presParOf" srcId="{506217B4-2FE3-47F3-890C-3D625728CCD0}" destId="{8422A3AF-23F9-4198-9D9B-D65AE94CB102}" srcOrd="0" destOrd="0" presId="urn:microsoft.com/office/officeart/2008/layout/LinedList"/>
    <dgm:cxn modelId="{478B8194-C3A0-43BE-953D-8BC2022B170A}" type="presParOf" srcId="{506217B4-2FE3-47F3-890C-3D625728CCD0}" destId="{BDE46D9A-6161-422C-B5FA-C201BFE5094E}" srcOrd="1" destOrd="0" presId="urn:microsoft.com/office/officeart/2008/layout/LinedList"/>
    <dgm:cxn modelId="{E4EF58FE-73F0-482F-8BC0-2BB98184FBE4}" type="presParOf" srcId="{8969A359-DCCA-4288-B834-F580BCCBAC58}" destId="{5365ECC8-9137-4496-9B52-A7A64D1D328B}" srcOrd="2" destOrd="0" presId="urn:microsoft.com/office/officeart/2008/layout/LinedList"/>
    <dgm:cxn modelId="{2CF14760-5C49-492C-80D4-0BF61A13C4A7}" type="presParOf" srcId="{8969A359-DCCA-4288-B834-F580BCCBAC58}" destId="{8F98B46D-9B17-4581-8D19-36F3AA94BF80}" srcOrd="3" destOrd="0" presId="urn:microsoft.com/office/officeart/2008/layout/LinedList"/>
    <dgm:cxn modelId="{972EC9C1-4625-429E-828D-1D481E82ABFB}" type="presParOf" srcId="{8F98B46D-9B17-4581-8D19-36F3AA94BF80}" destId="{39D2054F-EFA0-40F6-A322-E16E6BEBE6C9}" srcOrd="0" destOrd="0" presId="urn:microsoft.com/office/officeart/2008/layout/LinedList"/>
    <dgm:cxn modelId="{64F4C6E7-C9FB-4A3C-80C2-5C0559465D8C}" type="presParOf" srcId="{8F98B46D-9B17-4581-8D19-36F3AA94BF80}" destId="{1D7417FB-51D9-4279-9C24-737D33658E1C}" srcOrd="1" destOrd="0" presId="urn:microsoft.com/office/officeart/2008/layout/LinedList"/>
    <dgm:cxn modelId="{253C2609-685F-483F-98F8-9CE6B82F169C}" type="presParOf" srcId="{8969A359-DCCA-4288-B834-F580BCCBAC58}" destId="{8973E39C-B731-4FC5-8F93-570B7F02B773}" srcOrd="4" destOrd="0" presId="urn:microsoft.com/office/officeart/2008/layout/LinedList"/>
    <dgm:cxn modelId="{8B87679F-F104-47A2-8A14-8C3205C9C10A}" type="presParOf" srcId="{8969A359-DCCA-4288-B834-F580BCCBAC58}" destId="{64A19101-14B9-47B3-9ABD-6626E794185D}" srcOrd="5" destOrd="0" presId="urn:microsoft.com/office/officeart/2008/layout/LinedList"/>
    <dgm:cxn modelId="{5802C6D5-5819-44E6-8D97-59F65B30C3A0}" type="presParOf" srcId="{64A19101-14B9-47B3-9ABD-6626E794185D}" destId="{41AEA29F-F15E-41DF-BE37-4D76681E0E83}" srcOrd="0" destOrd="0" presId="urn:microsoft.com/office/officeart/2008/layout/LinedList"/>
    <dgm:cxn modelId="{4F9D9F90-738F-4C70-B120-ADC075574ABD}" type="presParOf" srcId="{64A19101-14B9-47B3-9ABD-6626E794185D}" destId="{F4753F34-EDDB-4A17-B6E4-B4CEEB2671B4}" srcOrd="1" destOrd="0" presId="urn:microsoft.com/office/officeart/2008/layout/LinedList"/>
    <dgm:cxn modelId="{F1DB7C12-54E6-4C7E-AAC8-EBF3A36DD287}" type="presParOf" srcId="{8969A359-DCCA-4288-B834-F580BCCBAC58}" destId="{993E40AB-F9AB-4C1C-A0AF-2D373215038B}" srcOrd="6" destOrd="0" presId="urn:microsoft.com/office/officeart/2008/layout/LinedList"/>
    <dgm:cxn modelId="{2C855A66-C1B1-4D71-BAC5-BC6E4DA42F17}" type="presParOf" srcId="{8969A359-DCCA-4288-B834-F580BCCBAC58}" destId="{25B839A5-DAB4-458D-B4A1-6F1BB0A695A0}" srcOrd="7" destOrd="0" presId="urn:microsoft.com/office/officeart/2008/layout/LinedList"/>
    <dgm:cxn modelId="{59B86D6F-29D6-42D5-A611-A1F4058DC83C}" type="presParOf" srcId="{25B839A5-DAB4-458D-B4A1-6F1BB0A695A0}" destId="{181EB3B5-B59D-41BB-B4B9-1396080F2BA8}" srcOrd="0" destOrd="0" presId="urn:microsoft.com/office/officeart/2008/layout/LinedList"/>
    <dgm:cxn modelId="{0CBD019C-9CD0-436F-8477-8B62CFAB23E3}" type="presParOf" srcId="{25B839A5-DAB4-458D-B4A1-6F1BB0A695A0}" destId="{3079BDA6-2D95-4C93-966B-36DFAB507F9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3ED1E-2AB3-4041-BB8A-77B17DA9F81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E8F9F37-37C8-4F06-94D2-B66448AFD7D6}">
      <dgm:prSet/>
      <dgm:spPr/>
      <dgm:t>
        <a:bodyPr bIns="0"/>
        <a:lstStyle/>
        <a:p>
          <a:r>
            <a:rPr lang="en-US" b="1"/>
            <a:t>Are you currently managing your BD relationships in your executive search database?</a:t>
          </a:r>
          <a:endParaRPr lang="en-US"/>
        </a:p>
      </dgm:t>
    </dgm:pt>
    <dgm:pt modelId="{92F3A639-2B44-41ED-892C-AABB7AC12BF7}" type="parTrans" cxnId="{26B23571-32E3-4890-BCCF-A9E4255B9FBE}">
      <dgm:prSet/>
      <dgm:spPr/>
      <dgm:t>
        <a:bodyPr/>
        <a:lstStyle/>
        <a:p>
          <a:endParaRPr lang="en-US"/>
        </a:p>
      </dgm:t>
    </dgm:pt>
    <dgm:pt modelId="{3A0E317E-0FFF-4CE8-910E-97C4E166CDA2}" type="sibTrans" cxnId="{26B23571-32E3-4890-BCCF-A9E4255B9FBE}">
      <dgm:prSet/>
      <dgm:spPr/>
      <dgm:t>
        <a:bodyPr/>
        <a:lstStyle/>
        <a:p>
          <a:endParaRPr lang="en-US"/>
        </a:p>
      </dgm:t>
    </dgm:pt>
    <dgm:pt modelId="{2076DDE0-996D-463C-8BB9-21016EB1D3C4}">
      <dgm:prSet/>
      <dgm:spPr/>
      <dgm:t>
        <a:bodyPr bIns="0"/>
        <a:lstStyle/>
        <a:p>
          <a:r>
            <a:rPr lang="en-US"/>
            <a:t>Yes</a:t>
          </a:r>
        </a:p>
      </dgm:t>
    </dgm:pt>
    <dgm:pt modelId="{5CCC1985-7B7B-4A1D-889D-59828805B14C}" type="parTrans" cxnId="{0BFEC56A-85D0-46FD-8B87-D2ED99B72F86}">
      <dgm:prSet/>
      <dgm:spPr/>
      <dgm:t>
        <a:bodyPr/>
        <a:lstStyle/>
        <a:p>
          <a:endParaRPr lang="en-US"/>
        </a:p>
      </dgm:t>
    </dgm:pt>
    <dgm:pt modelId="{4EAE5BD4-EE44-43DB-8839-E6E4F96CF8A2}" type="sibTrans" cxnId="{0BFEC56A-85D0-46FD-8B87-D2ED99B72F86}">
      <dgm:prSet/>
      <dgm:spPr/>
      <dgm:t>
        <a:bodyPr/>
        <a:lstStyle/>
        <a:p>
          <a:endParaRPr lang="en-US"/>
        </a:p>
      </dgm:t>
    </dgm:pt>
    <dgm:pt modelId="{93D9E8F8-A4B2-4F7F-AC1C-E6459B740119}">
      <dgm:prSet/>
      <dgm:spPr/>
      <dgm:t>
        <a:bodyPr bIns="0"/>
        <a:lstStyle/>
        <a:p>
          <a:r>
            <a:rPr lang="en-US"/>
            <a:t>No</a:t>
          </a:r>
        </a:p>
      </dgm:t>
    </dgm:pt>
    <dgm:pt modelId="{12B9CF4F-E578-46B1-BE1B-6F178DC16FE3}" type="parTrans" cxnId="{26FD3D1E-FF0A-49D6-B482-42FF339CEF7F}">
      <dgm:prSet/>
      <dgm:spPr/>
      <dgm:t>
        <a:bodyPr/>
        <a:lstStyle/>
        <a:p>
          <a:endParaRPr lang="en-US"/>
        </a:p>
      </dgm:t>
    </dgm:pt>
    <dgm:pt modelId="{89C59002-7444-4793-BD57-A0F693340175}" type="sibTrans" cxnId="{26FD3D1E-FF0A-49D6-B482-42FF339CEF7F}">
      <dgm:prSet/>
      <dgm:spPr/>
      <dgm:t>
        <a:bodyPr/>
        <a:lstStyle/>
        <a:p>
          <a:endParaRPr lang="en-US"/>
        </a:p>
      </dgm:t>
    </dgm:pt>
    <dgm:pt modelId="{2B42B1ED-A775-4605-930B-4AEC37FCF580}">
      <dgm:prSet/>
      <dgm:spPr/>
      <dgm:t>
        <a:bodyPr bIns="0"/>
        <a:lstStyle/>
        <a:p>
          <a:r>
            <a:rPr lang="en-US" b="1"/>
            <a:t>Who are your clients?</a:t>
          </a:r>
          <a:endParaRPr lang="en-US"/>
        </a:p>
      </dgm:t>
    </dgm:pt>
    <dgm:pt modelId="{2C2344D3-8C21-4145-816E-8618CB557A7C}" type="parTrans" cxnId="{41550E51-6FA3-43F8-AA85-D1DBEDB44706}">
      <dgm:prSet/>
      <dgm:spPr/>
      <dgm:t>
        <a:bodyPr/>
        <a:lstStyle/>
        <a:p>
          <a:endParaRPr lang="en-US"/>
        </a:p>
      </dgm:t>
    </dgm:pt>
    <dgm:pt modelId="{E7377331-4E68-4B34-A8D0-4217DE7BD479}" type="sibTrans" cxnId="{41550E51-6FA3-43F8-AA85-D1DBEDB44706}">
      <dgm:prSet/>
      <dgm:spPr/>
      <dgm:t>
        <a:bodyPr/>
        <a:lstStyle/>
        <a:p>
          <a:endParaRPr lang="en-US"/>
        </a:p>
      </dgm:t>
    </dgm:pt>
    <dgm:pt modelId="{6CD53D18-CB3E-4E08-9336-30F98D484762}">
      <dgm:prSet/>
      <dgm:spPr/>
      <dgm:t>
        <a:bodyPr bIns="0"/>
        <a:lstStyle/>
        <a:p>
          <a:pPr rtl="0"/>
          <a:r>
            <a:rPr lang="en-US">
              <a:latin typeface="Aptos Display" panose="020F0302020204030204"/>
            </a:rPr>
            <a:t>Only hiring</a:t>
          </a:r>
          <a:r>
            <a:rPr lang="en-US"/>
            <a:t> companies</a:t>
          </a:r>
        </a:p>
      </dgm:t>
    </dgm:pt>
    <dgm:pt modelId="{7C02C3B0-A49D-4AE7-99AD-90825585DC71}" type="parTrans" cxnId="{55EEF3A9-5E88-4295-91FA-9FFC60F0D195}">
      <dgm:prSet/>
      <dgm:spPr/>
      <dgm:t>
        <a:bodyPr/>
        <a:lstStyle/>
        <a:p>
          <a:endParaRPr lang="en-US"/>
        </a:p>
      </dgm:t>
    </dgm:pt>
    <dgm:pt modelId="{B40D8811-A4F5-4951-8BEB-B37A8A50C161}" type="sibTrans" cxnId="{55EEF3A9-5E88-4295-91FA-9FFC60F0D195}">
      <dgm:prSet/>
      <dgm:spPr/>
      <dgm:t>
        <a:bodyPr/>
        <a:lstStyle/>
        <a:p>
          <a:endParaRPr lang="en-US"/>
        </a:p>
      </dgm:t>
    </dgm:pt>
    <dgm:pt modelId="{120B26BE-237A-4DB5-9FB6-67CD33FB012D}">
      <dgm:prSet/>
      <dgm:spPr/>
      <dgm:t>
        <a:bodyPr bIns="0"/>
        <a:lstStyle/>
        <a:p>
          <a:r>
            <a:rPr lang="en-US">
              <a:latin typeface="Aptos Display" panose="020F0302020204030204"/>
            </a:rPr>
            <a:t>Only</a:t>
          </a:r>
          <a:r>
            <a:rPr lang="en-US"/>
            <a:t> search firms</a:t>
          </a:r>
        </a:p>
      </dgm:t>
    </dgm:pt>
    <dgm:pt modelId="{2716DD43-AF2A-494A-B77B-30B910B63A2A}" type="parTrans" cxnId="{A4176C96-D30D-4C76-968D-5F513150FDB1}">
      <dgm:prSet/>
      <dgm:spPr/>
      <dgm:t>
        <a:bodyPr/>
        <a:lstStyle/>
        <a:p>
          <a:endParaRPr lang="en-US"/>
        </a:p>
      </dgm:t>
    </dgm:pt>
    <dgm:pt modelId="{36B77372-67FE-4B01-B058-A2911DD345BC}" type="sibTrans" cxnId="{A4176C96-D30D-4C76-968D-5F513150FDB1}">
      <dgm:prSet/>
      <dgm:spPr/>
      <dgm:t>
        <a:bodyPr/>
        <a:lstStyle/>
        <a:p>
          <a:endParaRPr lang="en-US"/>
        </a:p>
      </dgm:t>
    </dgm:pt>
    <dgm:pt modelId="{E43D90DA-E21D-4435-A850-DBBC63715A89}">
      <dgm:prSet/>
      <dgm:spPr/>
      <dgm:t>
        <a:bodyPr bIns="0"/>
        <a:lstStyle/>
        <a:p>
          <a:r>
            <a:rPr lang="en-US">
              <a:latin typeface="Aptos Display" panose="020F0302020204030204"/>
            </a:rPr>
            <a:t>Both above</a:t>
          </a:r>
          <a:endParaRPr lang="en-US"/>
        </a:p>
      </dgm:t>
    </dgm:pt>
    <dgm:pt modelId="{4CE10674-BE31-46B8-B556-1284B2D0A8B9}" type="parTrans" cxnId="{7BB083A7-9A97-488E-8174-2B09545A764F}">
      <dgm:prSet/>
      <dgm:spPr/>
      <dgm:t>
        <a:bodyPr/>
        <a:lstStyle/>
        <a:p>
          <a:endParaRPr lang="en-US"/>
        </a:p>
      </dgm:t>
    </dgm:pt>
    <dgm:pt modelId="{C24083AF-A1A2-4CBF-951E-B6CF69BC085D}" type="sibTrans" cxnId="{7BB083A7-9A97-488E-8174-2B09545A764F}">
      <dgm:prSet/>
      <dgm:spPr/>
      <dgm:t>
        <a:bodyPr/>
        <a:lstStyle/>
        <a:p>
          <a:endParaRPr lang="en-US"/>
        </a:p>
      </dgm:t>
    </dgm:pt>
    <dgm:pt modelId="{72DD2BA7-12C9-40C0-BFCF-4E105DA9F721}">
      <dgm:prSet/>
      <dgm:spPr/>
      <dgm:t>
        <a:bodyPr bIns="0"/>
        <a:lstStyle/>
        <a:p>
          <a:r>
            <a:rPr lang="en-US"/>
            <a:t>I don’t have a database </a:t>
          </a:r>
        </a:p>
      </dgm:t>
    </dgm:pt>
    <dgm:pt modelId="{FF61E7A2-D91B-4FE0-A2F0-961F0E7B3B15}" type="parTrans" cxnId="{EE7ACEEF-4774-41B9-BC07-FA330C4F3F2D}">
      <dgm:prSet/>
      <dgm:spPr/>
      <dgm:t>
        <a:bodyPr/>
        <a:lstStyle/>
        <a:p>
          <a:endParaRPr lang="en-US"/>
        </a:p>
      </dgm:t>
    </dgm:pt>
    <dgm:pt modelId="{426E6BBC-2F21-405B-BCC7-86865CA23059}" type="sibTrans" cxnId="{EE7ACEEF-4774-41B9-BC07-FA330C4F3F2D}">
      <dgm:prSet/>
      <dgm:spPr/>
      <dgm:t>
        <a:bodyPr/>
        <a:lstStyle/>
        <a:p>
          <a:endParaRPr lang="en-US"/>
        </a:p>
      </dgm:t>
    </dgm:pt>
    <dgm:pt modelId="{5F0A5583-CA08-47CB-B439-181B10C9C33C}">
      <dgm:prSet/>
      <dgm:spPr/>
      <dgm:t>
        <a:bodyPr bIns="0"/>
        <a:lstStyle/>
        <a:p>
          <a:r>
            <a:rPr lang="en-US"/>
            <a:t>I work in-house</a:t>
          </a:r>
        </a:p>
      </dgm:t>
    </dgm:pt>
    <dgm:pt modelId="{27B811C8-5D17-43F2-8C44-3E2D64E1A9B0}" type="parTrans" cxnId="{60E9ECC5-674A-4AC4-984D-827AB8123A27}">
      <dgm:prSet/>
      <dgm:spPr/>
    </dgm:pt>
    <dgm:pt modelId="{B67A7C0F-50D3-4625-8691-A8F84FA4ECF4}" type="sibTrans" cxnId="{60E9ECC5-674A-4AC4-984D-827AB8123A27}">
      <dgm:prSet/>
      <dgm:spPr/>
    </dgm:pt>
    <dgm:pt modelId="{83BD6117-6D90-49F2-8F6F-271B66891D0F}" type="pres">
      <dgm:prSet presAssocID="{F393ED1E-2AB3-4041-BB8A-77B17DA9F817}" presName="Name0" presStyleCnt="0">
        <dgm:presLayoutVars>
          <dgm:dir/>
          <dgm:resizeHandles val="exact"/>
        </dgm:presLayoutVars>
      </dgm:prSet>
      <dgm:spPr/>
    </dgm:pt>
    <dgm:pt modelId="{C0FA28ED-EF24-44E3-8E6A-46AEE787E8F8}" type="pres">
      <dgm:prSet presAssocID="{F393ED1E-2AB3-4041-BB8A-77B17DA9F817}" presName="node1" presStyleLbl="node1" presStyleIdx="0" presStyleCnt="2" custScaleX="235955" custScaleY="101547" custLinFactNeighborX="174" custLinFactNeighborY="21389">
        <dgm:presLayoutVars>
          <dgm:bulletEnabled val="1"/>
        </dgm:presLayoutVars>
      </dgm:prSet>
      <dgm:spPr/>
    </dgm:pt>
    <dgm:pt modelId="{72FC9173-702F-4DCF-ACD2-D3C8BB4315FB}" type="pres">
      <dgm:prSet presAssocID="{F393ED1E-2AB3-4041-BB8A-77B17DA9F817}" presName="sibTrans" presStyleLbl="bgShp" presStyleIdx="0" presStyleCnt="1" custScaleX="8864" custScaleY="11969" custLinFactNeighborX="31214" custLinFactNeighborY="35690"/>
      <dgm:spPr/>
    </dgm:pt>
    <dgm:pt modelId="{90AB0DF9-CFB2-4101-B5F1-7DF83316D607}" type="pres">
      <dgm:prSet presAssocID="{F393ED1E-2AB3-4041-BB8A-77B17DA9F817}" presName="node2" presStyleLbl="node1" presStyleIdx="1" presStyleCnt="2" custScaleX="234454" custScaleY="100433" custLinFactNeighborX="-276" custLinFactNeighborY="-25245">
        <dgm:presLayoutVars>
          <dgm:bulletEnabled val="1"/>
        </dgm:presLayoutVars>
      </dgm:prSet>
      <dgm:spPr/>
    </dgm:pt>
    <dgm:pt modelId="{D23D1292-5F17-4FB8-8FA8-7C4A2BF2F918}" type="pres">
      <dgm:prSet presAssocID="{F393ED1E-2AB3-4041-BB8A-77B17DA9F817}" presName="sp1" presStyleCnt="0"/>
      <dgm:spPr/>
    </dgm:pt>
    <dgm:pt modelId="{9FD8E569-6FA6-4924-AC48-60607F5F0B88}" type="pres">
      <dgm:prSet presAssocID="{F393ED1E-2AB3-4041-BB8A-77B17DA9F817}" presName="sp2" presStyleCnt="0"/>
      <dgm:spPr/>
    </dgm:pt>
  </dgm:ptLst>
  <dgm:cxnLst>
    <dgm:cxn modelId="{13AFE41A-8040-4F5B-B254-989292F99662}" type="presOf" srcId="{E43D90DA-E21D-4435-A850-DBBC63715A89}" destId="{90AB0DF9-CFB2-4101-B5F1-7DF83316D607}" srcOrd="0" destOrd="3" presId="urn:microsoft.com/office/officeart/2005/8/layout/cycle3"/>
    <dgm:cxn modelId="{26FD3D1E-FF0A-49D6-B482-42FF339CEF7F}" srcId="{0E8F9F37-37C8-4F06-94D2-B66448AFD7D6}" destId="{93D9E8F8-A4B2-4F7F-AC1C-E6459B740119}" srcOrd="1" destOrd="0" parTransId="{12B9CF4F-E578-46B1-BE1B-6F178DC16FE3}" sibTransId="{89C59002-7444-4793-BD57-A0F693340175}"/>
    <dgm:cxn modelId="{F66B7E37-DC5F-42B9-B34A-2487CA3474B5}" type="presOf" srcId="{0E8F9F37-37C8-4F06-94D2-B66448AFD7D6}" destId="{C0FA28ED-EF24-44E3-8E6A-46AEE787E8F8}" srcOrd="0" destOrd="0" presId="urn:microsoft.com/office/officeart/2005/8/layout/cycle3"/>
    <dgm:cxn modelId="{8772F741-32C9-48D6-B286-8317B18D4B2C}" type="presOf" srcId="{6CD53D18-CB3E-4E08-9336-30F98D484762}" destId="{90AB0DF9-CFB2-4101-B5F1-7DF83316D607}" srcOrd="0" destOrd="1" presId="urn:microsoft.com/office/officeart/2005/8/layout/cycle3"/>
    <dgm:cxn modelId="{67E92E42-6BA3-47FD-9885-AE759A83EB1B}" type="presOf" srcId="{93D9E8F8-A4B2-4F7F-AC1C-E6459B740119}" destId="{C0FA28ED-EF24-44E3-8E6A-46AEE787E8F8}" srcOrd="0" destOrd="2" presId="urn:microsoft.com/office/officeart/2005/8/layout/cycle3"/>
    <dgm:cxn modelId="{55F34B62-7D90-4424-AC74-8CBD21094EF6}" type="presOf" srcId="{F393ED1E-2AB3-4041-BB8A-77B17DA9F817}" destId="{83BD6117-6D90-49F2-8F6F-271B66891D0F}" srcOrd="0" destOrd="0" presId="urn:microsoft.com/office/officeart/2005/8/layout/cycle3"/>
    <dgm:cxn modelId="{0BFEC56A-85D0-46FD-8B87-D2ED99B72F86}" srcId="{0E8F9F37-37C8-4F06-94D2-B66448AFD7D6}" destId="{2076DDE0-996D-463C-8BB9-21016EB1D3C4}" srcOrd="0" destOrd="0" parTransId="{5CCC1985-7B7B-4A1D-889D-59828805B14C}" sibTransId="{4EAE5BD4-EE44-43DB-8839-E6E4F96CF8A2}"/>
    <dgm:cxn modelId="{41550E51-6FA3-43F8-AA85-D1DBEDB44706}" srcId="{F393ED1E-2AB3-4041-BB8A-77B17DA9F817}" destId="{2B42B1ED-A775-4605-930B-4AEC37FCF580}" srcOrd="1" destOrd="0" parTransId="{2C2344D3-8C21-4145-816E-8618CB557A7C}" sibTransId="{E7377331-4E68-4B34-A8D0-4217DE7BD479}"/>
    <dgm:cxn modelId="{26B23571-32E3-4890-BCCF-A9E4255B9FBE}" srcId="{F393ED1E-2AB3-4041-BB8A-77B17DA9F817}" destId="{0E8F9F37-37C8-4F06-94D2-B66448AFD7D6}" srcOrd="0" destOrd="0" parTransId="{92F3A639-2B44-41ED-892C-AABB7AC12BF7}" sibTransId="{3A0E317E-0FFF-4CE8-910E-97C4E166CDA2}"/>
    <dgm:cxn modelId="{4634EA85-67AA-47D3-B918-344E624DC19F}" type="presOf" srcId="{2B42B1ED-A775-4605-930B-4AEC37FCF580}" destId="{90AB0DF9-CFB2-4101-B5F1-7DF83316D607}" srcOrd="0" destOrd="0" presId="urn:microsoft.com/office/officeart/2005/8/layout/cycle3"/>
    <dgm:cxn modelId="{A4176C96-D30D-4C76-968D-5F513150FDB1}" srcId="{2B42B1ED-A775-4605-930B-4AEC37FCF580}" destId="{120B26BE-237A-4DB5-9FB6-67CD33FB012D}" srcOrd="1" destOrd="0" parTransId="{2716DD43-AF2A-494A-B77B-30B910B63A2A}" sibTransId="{36B77372-67FE-4B01-B058-A2911DD345BC}"/>
    <dgm:cxn modelId="{7BB083A7-9A97-488E-8174-2B09545A764F}" srcId="{2B42B1ED-A775-4605-930B-4AEC37FCF580}" destId="{E43D90DA-E21D-4435-A850-DBBC63715A89}" srcOrd="2" destOrd="0" parTransId="{4CE10674-BE31-46B8-B556-1284B2D0A8B9}" sibTransId="{C24083AF-A1A2-4CBF-951E-B6CF69BC085D}"/>
    <dgm:cxn modelId="{55EEF3A9-5E88-4295-91FA-9FFC60F0D195}" srcId="{2B42B1ED-A775-4605-930B-4AEC37FCF580}" destId="{6CD53D18-CB3E-4E08-9336-30F98D484762}" srcOrd="0" destOrd="0" parTransId="{7C02C3B0-A49D-4AE7-99AD-90825585DC71}" sibTransId="{B40D8811-A4F5-4951-8BEB-B37A8A50C161}"/>
    <dgm:cxn modelId="{A65DF0BC-3F67-4B68-9647-2418273E62F2}" type="presOf" srcId="{72DD2BA7-12C9-40C0-BFCF-4E105DA9F721}" destId="{C0FA28ED-EF24-44E3-8E6A-46AEE787E8F8}" srcOrd="0" destOrd="3" presId="urn:microsoft.com/office/officeart/2005/8/layout/cycle3"/>
    <dgm:cxn modelId="{60E9ECC5-674A-4AC4-984D-827AB8123A27}" srcId="{2B42B1ED-A775-4605-930B-4AEC37FCF580}" destId="{5F0A5583-CA08-47CB-B439-181B10C9C33C}" srcOrd="3" destOrd="0" parTransId="{27B811C8-5D17-43F2-8C44-3E2D64E1A9B0}" sibTransId="{B67A7C0F-50D3-4625-8691-A8F84FA4ECF4}"/>
    <dgm:cxn modelId="{E98237C8-DEC8-410C-BB47-07476100B58C}" type="presOf" srcId="{3A0E317E-0FFF-4CE8-910E-97C4E166CDA2}" destId="{72FC9173-702F-4DCF-ACD2-D3C8BB4315FB}" srcOrd="0" destOrd="0" presId="urn:microsoft.com/office/officeart/2005/8/layout/cycle3"/>
    <dgm:cxn modelId="{52BFCAD5-8561-45B1-815D-F3C690E635F0}" type="presOf" srcId="{120B26BE-237A-4DB5-9FB6-67CD33FB012D}" destId="{90AB0DF9-CFB2-4101-B5F1-7DF83316D607}" srcOrd="0" destOrd="2" presId="urn:microsoft.com/office/officeart/2005/8/layout/cycle3"/>
    <dgm:cxn modelId="{6C9798E9-5B07-404F-8025-50F2CE576607}" type="presOf" srcId="{2076DDE0-996D-463C-8BB9-21016EB1D3C4}" destId="{C0FA28ED-EF24-44E3-8E6A-46AEE787E8F8}" srcOrd="0" destOrd="1" presId="urn:microsoft.com/office/officeart/2005/8/layout/cycle3"/>
    <dgm:cxn modelId="{EE7ACEEF-4774-41B9-BC07-FA330C4F3F2D}" srcId="{0E8F9F37-37C8-4F06-94D2-B66448AFD7D6}" destId="{72DD2BA7-12C9-40C0-BFCF-4E105DA9F721}" srcOrd="2" destOrd="0" parTransId="{FF61E7A2-D91B-4FE0-A2F0-961F0E7B3B15}" sibTransId="{426E6BBC-2F21-405B-BCC7-86865CA23059}"/>
    <dgm:cxn modelId="{6370A6F2-12F0-459C-889F-F4780C24A5A6}" type="presOf" srcId="{5F0A5583-CA08-47CB-B439-181B10C9C33C}" destId="{90AB0DF9-CFB2-4101-B5F1-7DF83316D607}" srcOrd="0" destOrd="4" presId="urn:microsoft.com/office/officeart/2005/8/layout/cycle3"/>
    <dgm:cxn modelId="{C1886A63-0BCF-4E6A-9139-6DE8832B08B0}" type="presParOf" srcId="{83BD6117-6D90-49F2-8F6F-271B66891D0F}" destId="{C0FA28ED-EF24-44E3-8E6A-46AEE787E8F8}" srcOrd="0" destOrd="0" presId="urn:microsoft.com/office/officeart/2005/8/layout/cycle3"/>
    <dgm:cxn modelId="{A4C261FC-9B48-48E2-A023-DD359961E1C4}" type="presParOf" srcId="{83BD6117-6D90-49F2-8F6F-271B66891D0F}" destId="{72FC9173-702F-4DCF-ACD2-D3C8BB4315FB}" srcOrd="1" destOrd="0" presId="urn:microsoft.com/office/officeart/2005/8/layout/cycle3"/>
    <dgm:cxn modelId="{5DEEB9B1-8E4A-40E4-826F-AC7306F57A42}" type="presParOf" srcId="{83BD6117-6D90-49F2-8F6F-271B66891D0F}" destId="{90AB0DF9-CFB2-4101-B5F1-7DF83316D607}" srcOrd="2" destOrd="0" presId="urn:microsoft.com/office/officeart/2005/8/layout/cycle3"/>
    <dgm:cxn modelId="{208E15BE-3D14-44AD-9513-580A3C7A3709}" type="presParOf" srcId="{83BD6117-6D90-49F2-8F6F-271B66891D0F}" destId="{D23D1292-5F17-4FB8-8FA8-7C4A2BF2F918}" srcOrd="3" destOrd="0" presId="urn:microsoft.com/office/officeart/2005/8/layout/cycle3"/>
    <dgm:cxn modelId="{DCF3D02E-7E24-4E21-9AA2-47112A391E2F}" type="presParOf" srcId="{83BD6117-6D90-49F2-8F6F-271B66891D0F}" destId="{9FD8E569-6FA6-4924-AC48-60607F5F0B88}" srcOrd="4"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93ED1E-2AB3-4041-BB8A-77B17DA9F81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E8F9F37-37C8-4F06-94D2-B66448AFD7D6}">
      <dgm:prSet custT="1"/>
      <dgm:spPr/>
      <dgm:t>
        <a:bodyPr bIns="182880"/>
        <a:lstStyle/>
        <a:p>
          <a:pPr rtl="0"/>
          <a:r>
            <a:rPr lang="en-US" sz="2200" b="1">
              <a:solidFill>
                <a:schemeClr val="bg1"/>
              </a:solidFill>
              <a:latin typeface="Calibri"/>
              <a:cs typeface="Calibri"/>
            </a:rPr>
            <a:t>Are you tapping into Generative AI to create</a:t>
          </a:r>
          <a:br>
            <a:rPr lang="en-US" sz="2200" b="1">
              <a:solidFill>
                <a:schemeClr val="bg1"/>
              </a:solidFill>
              <a:latin typeface="Calibri"/>
              <a:cs typeface="Calibri"/>
            </a:rPr>
          </a:br>
          <a:r>
            <a:rPr lang="en-US" sz="2200" b="1">
              <a:solidFill>
                <a:schemeClr val="bg1"/>
              </a:solidFill>
              <a:latin typeface="+mn-lt"/>
              <a:cs typeface="Calibri"/>
            </a:rPr>
            <a:t>content?</a:t>
          </a:r>
        </a:p>
      </dgm:t>
    </dgm:pt>
    <dgm:pt modelId="{92F3A639-2B44-41ED-892C-AABB7AC12BF7}" type="parTrans" cxnId="{26B23571-32E3-4890-BCCF-A9E4255B9FBE}">
      <dgm:prSet/>
      <dgm:spPr/>
      <dgm:t>
        <a:bodyPr/>
        <a:lstStyle/>
        <a:p>
          <a:endParaRPr lang="en-US"/>
        </a:p>
      </dgm:t>
    </dgm:pt>
    <dgm:pt modelId="{3A0E317E-0FFF-4CE8-910E-97C4E166CDA2}" type="sibTrans" cxnId="{26B23571-32E3-4890-BCCF-A9E4255B9FBE}">
      <dgm:prSet/>
      <dgm:spPr/>
      <dgm:t>
        <a:bodyPr/>
        <a:lstStyle/>
        <a:p>
          <a:endParaRPr lang="en-US"/>
        </a:p>
      </dgm:t>
    </dgm:pt>
    <dgm:pt modelId="{2076DDE0-996D-463C-8BB9-21016EB1D3C4}">
      <dgm:prSet custT="1"/>
      <dgm:spPr/>
      <dgm:t>
        <a:bodyPr bIns="182880"/>
        <a:lstStyle/>
        <a:p>
          <a:r>
            <a:rPr lang="en-US" sz="2200">
              <a:latin typeface="+mn-lt"/>
            </a:rPr>
            <a:t>Yes</a:t>
          </a:r>
        </a:p>
      </dgm:t>
    </dgm:pt>
    <dgm:pt modelId="{5CCC1985-7B7B-4A1D-889D-59828805B14C}" type="parTrans" cxnId="{0BFEC56A-85D0-46FD-8B87-D2ED99B72F86}">
      <dgm:prSet/>
      <dgm:spPr/>
      <dgm:t>
        <a:bodyPr/>
        <a:lstStyle/>
        <a:p>
          <a:endParaRPr lang="en-US"/>
        </a:p>
      </dgm:t>
    </dgm:pt>
    <dgm:pt modelId="{4EAE5BD4-EE44-43DB-8839-E6E4F96CF8A2}" type="sibTrans" cxnId="{0BFEC56A-85D0-46FD-8B87-D2ED99B72F86}">
      <dgm:prSet/>
      <dgm:spPr/>
      <dgm:t>
        <a:bodyPr/>
        <a:lstStyle/>
        <a:p>
          <a:endParaRPr lang="en-US"/>
        </a:p>
      </dgm:t>
    </dgm:pt>
    <dgm:pt modelId="{93D9E8F8-A4B2-4F7F-AC1C-E6459B740119}">
      <dgm:prSet custT="1"/>
      <dgm:spPr/>
      <dgm:t>
        <a:bodyPr bIns="182880"/>
        <a:lstStyle/>
        <a:p>
          <a:r>
            <a:rPr lang="en-US" sz="2200">
              <a:latin typeface="+mn-lt"/>
            </a:rPr>
            <a:t>No</a:t>
          </a:r>
        </a:p>
      </dgm:t>
    </dgm:pt>
    <dgm:pt modelId="{12B9CF4F-E578-46B1-BE1B-6F178DC16FE3}" type="parTrans" cxnId="{26FD3D1E-FF0A-49D6-B482-42FF339CEF7F}">
      <dgm:prSet/>
      <dgm:spPr/>
      <dgm:t>
        <a:bodyPr/>
        <a:lstStyle/>
        <a:p>
          <a:endParaRPr lang="en-US"/>
        </a:p>
      </dgm:t>
    </dgm:pt>
    <dgm:pt modelId="{89C59002-7444-4793-BD57-A0F693340175}" type="sibTrans" cxnId="{26FD3D1E-FF0A-49D6-B482-42FF339CEF7F}">
      <dgm:prSet/>
      <dgm:spPr/>
      <dgm:t>
        <a:bodyPr/>
        <a:lstStyle/>
        <a:p>
          <a:endParaRPr lang="en-US"/>
        </a:p>
      </dgm:t>
    </dgm:pt>
    <dgm:pt modelId="{83BD6117-6D90-49F2-8F6F-271B66891D0F}" type="pres">
      <dgm:prSet presAssocID="{F393ED1E-2AB3-4041-BB8A-77B17DA9F817}" presName="Name0" presStyleCnt="0">
        <dgm:presLayoutVars>
          <dgm:dir/>
          <dgm:resizeHandles val="exact"/>
        </dgm:presLayoutVars>
      </dgm:prSet>
      <dgm:spPr/>
    </dgm:pt>
    <dgm:pt modelId="{1DCCE348-5DF7-43AD-B8B3-A6335A934F75}" type="pres">
      <dgm:prSet presAssocID="{F393ED1E-2AB3-4041-BB8A-77B17DA9F817}" presName="cycle" presStyleCnt="0"/>
      <dgm:spPr/>
    </dgm:pt>
    <dgm:pt modelId="{96C37D22-68BA-4337-816F-5A77A4883E72}" type="pres">
      <dgm:prSet presAssocID="{0E8F9F37-37C8-4F06-94D2-B66448AFD7D6}" presName="nodeFirstNode" presStyleLbl="node1" presStyleIdx="0" presStyleCnt="1" custScaleX="178013" custScaleY="100049" custRadScaleRad="100729" custRadScaleInc="0">
        <dgm:presLayoutVars>
          <dgm:bulletEnabled val="1"/>
        </dgm:presLayoutVars>
      </dgm:prSet>
      <dgm:spPr/>
    </dgm:pt>
  </dgm:ptLst>
  <dgm:cxnLst>
    <dgm:cxn modelId="{80E8B10E-79D0-4401-B0E5-30856BCC17A0}" type="presOf" srcId="{93D9E8F8-A4B2-4F7F-AC1C-E6459B740119}" destId="{96C37D22-68BA-4337-816F-5A77A4883E72}" srcOrd="0" destOrd="2" presId="urn:microsoft.com/office/officeart/2005/8/layout/cycle3"/>
    <dgm:cxn modelId="{8784971A-8952-43F1-8CA3-B6A31ECEA2F9}" type="presOf" srcId="{2076DDE0-996D-463C-8BB9-21016EB1D3C4}" destId="{96C37D22-68BA-4337-816F-5A77A4883E72}" srcOrd="0" destOrd="1" presId="urn:microsoft.com/office/officeart/2005/8/layout/cycle3"/>
    <dgm:cxn modelId="{26FD3D1E-FF0A-49D6-B482-42FF339CEF7F}" srcId="{0E8F9F37-37C8-4F06-94D2-B66448AFD7D6}" destId="{93D9E8F8-A4B2-4F7F-AC1C-E6459B740119}" srcOrd="1" destOrd="0" parTransId="{12B9CF4F-E578-46B1-BE1B-6F178DC16FE3}" sibTransId="{89C59002-7444-4793-BD57-A0F693340175}"/>
    <dgm:cxn modelId="{55F34B62-7D90-4424-AC74-8CBD21094EF6}" type="presOf" srcId="{F393ED1E-2AB3-4041-BB8A-77B17DA9F817}" destId="{83BD6117-6D90-49F2-8F6F-271B66891D0F}" srcOrd="0" destOrd="0" presId="urn:microsoft.com/office/officeart/2005/8/layout/cycle3"/>
    <dgm:cxn modelId="{10D26F69-8FAA-4529-96D3-9EA95B463527}" type="presOf" srcId="{0E8F9F37-37C8-4F06-94D2-B66448AFD7D6}" destId="{96C37D22-68BA-4337-816F-5A77A4883E72}" srcOrd="0" destOrd="0" presId="urn:microsoft.com/office/officeart/2005/8/layout/cycle3"/>
    <dgm:cxn modelId="{0BFEC56A-85D0-46FD-8B87-D2ED99B72F86}" srcId="{0E8F9F37-37C8-4F06-94D2-B66448AFD7D6}" destId="{2076DDE0-996D-463C-8BB9-21016EB1D3C4}" srcOrd="0" destOrd="0" parTransId="{5CCC1985-7B7B-4A1D-889D-59828805B14C}" sibTransId="{4EAE5BD4-EE44-43DB-8839-E6E4F96CF8A2}"/>
    <dgm:cxn modelId="{26B23571-32E3-4890-BCCF-A9E4255B9FBE}" srcId="{F393ED1E-2AB3-4041-BB8A-77B17DA9F817}" destId="{0E8F9F37-37C8-4F06-94D2-B66448AFD7D6}" srcOrd="0" destOrd="0" parTransId="{92F3A639-2B44-41ED-892C-AABB7AC12BF7}" sibTransId="{3A0E317E-0FFF-4CE8-910E-97C4E166CDA2}"/>
    <dgm:cxn modelId="{AD16017A-B8CB-46A2-8676-3D9838B7FF3D}" type="presParOf" srcId="{83BD6117-6D90-49F2-8F6F-271B66891D0F}" destId="{1DCCE348-5DF7-43AD-B8B3-A6335A934F75}" srcOrd="0" destOrd="0" presId="urn:microsoft.com/office/officeart/2005/8/layout/cycle3"/>
    <dgm:cxn modelId="{23038E68-829A-42C7-98EB-621AE9E7BF82}" type="presParOf" srcId="{1DCCE348-5DF7-43AD-B8B3-A6335A934F75}" destId="{96C37D22-68BA-4337-816F-5A77A4883E72}" srcOrd="0"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93ED1E-2AB3-4041-BB8A-77B17DA9F81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E8F9F37-37C8-4F06-94D2-B66448AFD7D6}">
      <dgm:prSet custT="1"/>
      <dgm:spPr/>
      <dgm:t>
        <a:bodyPr bIns="182880"/>
        <a:lstStyle/>
        <a:p>
          <a:pPr rtl="0"/>
          <a:r>
            <a:rPr lang="en-US" sz="2200" b="1">
              <a:solidFill>
                <a:schemeClr val="bg1"/>
              </a:solidFill>
              <a:latin typeface="+mn-lt"/>
              <a:cs typeface="Calibri"/>
            </a:rPr>
            <a:t>Do you send out client or candidate surveys?</a:t>
          </a:r>
        </a:p>
      </dgm:t>
    </dgm:pt>
    <dgm:pt modelId="{92F3A639-2B44-41ED-892C-AABB7AC12BF7}" type="parTrans" cxnId="{26B23571-32E3-4890-BCCF-A9E4255B9FBE}">
      <dgm:prSet/>
      <dgm:spPr/>
      <dgm:t>
        <a:bodyPr/>
        <a:lstStyle/>
        <a:p>
          <a:endParaRPr lang="en-US"/>
        </a:p>
      </dgm:t>
    </dgm:pt>
    <dgm:pt modelId="{3A0E317E-0FFF-4CE8-910E-97C4E166CDA2}" type="sibTrans" cxnId="{26B23571-32E3-4890-BCCF-A9E4255B9FBE}">
      <dgm:prSet/>
      <dgm:spPr/>
      <dgm:t>
        <a:bodyPr/>
        <a:lstStyle/>
        <a:p>
          <a:endParaRPr lang="en-US"/>
        </a:p>
      </dgm:t>
    </dgm:pt>
    <dgm:pt modelId="{2076DDE0-996D-463C-8BB9-21016EB1D3C4}">
      <dgm:prSet custT="1"/>
      <dgm:spPr/>
      <dgm:t>
        <a:bodyPr bIns="182880"/>
        <a:lstStyle/>
        <a:p>
          <a:r>
            <a:rPr lang="en-US" sz="2200">
              <a:latin typeface="+mn-lt"/>
            </a:rPr>
            <a:t>Yes</a:t>
          </a:r>
        </a:p>
      </dgm:t>
    </dgm:pt>
    <dgm:pt modelId="{5CCC1985-7B7B-4A1D-889D-59828805B14C}" type="parTrans" cxnId="{0BFEC56A-85D0-46FD-8B87-D2ED99B72F86}">
      <dgm:prSet/>
      <dgm:spPr/>
      <dgm:t>
        <a:bodyPr/>
        <a:lstStyle/>
        <a:p>
          <a:endParaRPr lang="en-US"/>
        </a:p>
      </dgm:t>
    </dgm:pt>
    <dgm:pt modelId="{4EAE5BD4-EE44-43DB-8839-E6E4F96CF8A2}" type="sibTrans" cxnId="{0BFEC56A-85D0-46FD-8B87-D2ED99B72F86}">
      <dgm:prSet/>
      <dgm:spPr/>
      <dgm:t>
        <a:bodyPr/>
        <a:lstStyle/>
        <a:p>
          <a:endParaRPr lang="en-US"/>
        </a:p>
      </dgm:t>
    </dgm:pt>
    <dgm:pt modelId="{93D9E8F8-A4B2-4F7F-AC1C-E6459B740119}">
      <dgm:prSet custT="1"/>
      <dgm:spPr/>
      <dgm:t>
        <a:bodyPr bIns="182880"/>
        <a:lstStyle/>
        <a:p>
          <a:r>
            <a:rPr lang="en-US" sz="2200">
              <a:latin typeface="+mn-lt"/>
            </a:rPr>
            <a:t>No</a:t>
          </a:r>
        </a:p>
      </dgm:t>
    </dgm:pt>
    <dgm:pt modelId="{12B9CF4F-E578-46B1-BE1B-6F178DC16FE3}" type="parTrans" cxnId="{26FD3D1E-FF0A-49D6-B482-42FF339CEF7F}">
      <dgm:prSet/>
      <dgm:spPr/>
      <dgm:t>
        <a:bodyPr/>
        <a:lstStyle/>
        <a:p>
          <a:endParaRPr lang="en-US"/>
        </a:p>
      </dgm:t>
    </dgm:pt>
    <dgm:pt modelId="{89C59002-7444-4793-BD57-A0F693340175}" type="sibTrans" cxnId="{26FD3D1E-FF0A-49D6-B482-42FF339CEF7F}">
      <dgm:prSet/>
      <dgm:spPr/>
      <dgm:t>
        <a:bodyPr/>
        <a:lstStyle/>
        <a:p>
          <a:endParaRPr lang="en-US"/>
        </a:p>
      </dgm:t>
    </dgm:pt>
    <dgm:pt modelId="{83BD6117-6D90-49F2-8F6F-271B66891D0F}" type="pres">
      <dgm:prSet presAssocID="{F393ED1E-2AB3-4041-BB8A-77B17DA9F817}" presName="Name0" presStyleCnt="0">
        <dgm:presLayoutVars>
          <dgm:dir/>
          <dgm:resizeHandles val="exact"/>
        </dgm:presLayoutVars>
      </dgm:prSet>
      <dgm:spPr/>
    </dgm:pt>
    <dgm:pt modelId="{1DCCE348-5DF7-43AD-B8B3-A6335A934F75}" type="pres">
      <dgm:prSet presAssocID="{F393ED1E-2AB3-4041-BB8A-77B17DA9F817}" presName="cycle" presStyleCnt="0"/>
      <dgm:spPr/>
    </dgm:pt>
    <dgm:pt modelId="{96C37D22-68BA-4337-816F-5A77A4883E72}" type="pres">
      <dgm:prSet presAssocID="{0E8F9F37-37C8-4F06-94D2-B66448AFD7D6}" presName="nodeFirstNode" presStyleLbl="node1" presStyleIdx="0" presStyleCnt="1" custScaleX="178013" custScaleY="100049" custRadScaleRad="99377" custRadScaleInc="0">
        <dgm:presLayoutVars>
          <dgm:bulletEnabled val="1"/>
        </dgm:presLayoutVars>
      </dgm:prSet>
      <dgm:spPr/>
    </dgm:pt>
  </dgm:ptLst>
  <dgm:cxnLst>
    <dgm:cxn modelId="{26FD3D1E-FF0A-49D6-B482-42FF339CEF7F}" srcId="{0E8F9F37-37C8-4F06-94D2-B66448AFD7D6}" destId="{93D9E8F8-A4B2-4F7F-AC1C-E6459B740119}" srcOrd="1" destOrd="0" parTransId="{12B9CF4F-E578-46B1-BE1B-6F178DC16FE3}" sibTransId="{89C59002-7444-4793-BD57-A0F693340175}"/>
    <dgm:cxn modelId="{3C506A3B-51A6-484C-8A14-A2D034A65A06}" type="presOf" srcId="{93D9E8F8-A4B2-4F7F-AC1C-E6459B740119}" destId="{96C37D22-68BA-4337-816F-5A77A4883E72}" srcOrd="0" destOrd="2" presId="urn:microsoft.com/office/officeart/2005/8/layout/cycle3"/>
    <dgm:cxn modelId="{55F34B62-7D90-4424-AC74-8CBD21094EF6}" type="presOf" srcId="{F393ED1E-2AB3-4041-BB8A-77B17DA9F817}" destId="{83BD6117-6D90-49F2-8F6F-271B66891D0F}" srcOrd="0" destOrd="0" presId="urn:microsoft.com/office/officeart/2005/8/layout/cycle3"/>
    <dgm:cxn modelId="{0BFEC56A-85D0-46FD-8B87-D2ED99B72F86}" srcId="{0E8F9F37-37C8-4F06-94D2-B66448AFD7D6}" destId="{2076DDE0-996D-463C-8BB9-21016EB1D3C4}" srcOrd="0" destOrd="0" parTransId="{5CCC1985-7B7B-4A1D-889D-59828805B14C}" sibTransId="{4EAE5BD4-EE44-43DB-8839-E6E4F96CF8A2}"/>
    <dgm:cxn modelId="{26B23571-32E3-4890-BCCF-A9E4255B9FBE}" srcId="{F393ED1E-2AB3-4041-BB8A-77B17DA9F817}" destId="{0E8F9F37-37C8-4F06-94D2-B66448AFD7D6}" srcOrd="0" destOrd="0" parTransId="{92F3A639-2B44-41ED-892C-AABB7AC12BF7}" sibTransId="{3A0E317E-0FFF-4CE8-910E-97C4E166CDA2}"/>
    <dgm:cxn modelId="{1164A95A-B0DD-4D15-A401-5DCB5F55B9E1}" type="presOf" srcId="{0E8F9F37-37C8-4F06-94D2-B66448AFD7D6}" destId="{96C37D22-68BA-4337-816F-5A77A4883E72}" srcOrd="0" destOrd="0" presId="urn:microsoft.com/office/officeart/2005/8/layout/cycle3"/>
    <dgm:cxn modelId="{60F41EF1-0B7C-43A4-B150-DBA1F96CD2E3}" type="presOf" srcId="{2076DDE0-996D-463C-8BB9-21016EB1D3C4}" destId="{96C37D22-68BA-4337-816F-5A77A4883E72}" srcOrd="0" destOrd="1" presId="urn:microsoft.com/office/officeart/2005/8/layout/cycle3"/>
    <dgm:cxn modelId="{C1B9CF45-AF83-4227-B74B-B86169A3512D}" type="presParOf" srcId="{83BD6117-6D90-49F2-8F6F-271B66891D0F}" destId="{1DCCE348-5DF7-43AD-B8B3-A6335A934F75}" srcOrd="0" destOrd="0" presId="urn:microsoft.com/office/officeart/2005/8/layout/cycle3"/>
    <dgm:cxn modelId="{077E21D5-3437-4183-9BC9-6E94722F5215}" type="presParOf" srcId="{1DCCE348-5DF7-43AD-B8B3-A6335A934F75}" destId="{96C37D22-68BA-4337-816F-5A77A4883E72}" srcOrd="0"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21DCC-6420-4BBE-B0FA-65F5FA2126C8}">
      <dsp:nvSpPr>
        <dsp:cNvPr id="0" name=""/>
        <dsp:cNvSpPr/>
      </dsp:nvSpPr>
      <dsp:spPr>
        <a:xfrm>
          <a:off x="0" y="0"/>
          <a:ext cx="51450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422A3AF-23F9-4198-9D9B-D65AE94CB102}">
      <dsp:nvSpPr>
        <dsp:cNvPr id="0" name=""/>
        <dsp:cNvSpPr/>
      </dsp:nvSpPr>
      <dsp:spPr>
        <a:xfrm>
          <a:off x="0" y="0"/>
          <a:ext cx="5145024" cy="9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Founded in 1990</a:t>
          </a:r>
        </a:p>
      </dsp:txBody>
      <dsp:txXfrm>
        <a:off x="0" y="0"/>
        <a:ext cx="5145024" cy="962806"/>
      </dsp:txXfrm>
    </dsp:sp>
    <dsp:sp modelId="{5365ECC8-9137-4496-9B52-A7A64D1D328B}">
      <dsp:nvSpPr>
        <dsp:cNvPr id="0" name=""/>
        <dsp:cNvSpPr/>
      </dsp:nvSpPr>
      <dsp:spPr>
        <a:xfrm>
          <a:off x="0" y="962806"/>
          <a:ext cx="51450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9D2054F-EFA0-40F6-A322-E16E6BEBE6C9}">
      <dsp:nvSpPr>
        <dsp:cNvPr id="0" name=""/>
        <dsp:cNvSpPr/>
      </dsp:nvSpPr>
      <dsp:spPr>
        <a:xfrm>
          <a:off x="0" y="962806"/>
          <a:ext cx="5145024" cy="9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Global provider of Executive Search Software solutions</a:t>
          </a:r>
        </a:p>
      </dsp:txBody>
      <dsp:txXfrm>
        <a:off x="0" y="962806"/>
        <a:ext cx="5145024" cy="962806"/>
      </dsp:txXfrm>
    </dsp:sp>
    <dsp:sp modelId="{8973E39C-B731-4FC5-8F93-570B7F02B773}">
      <dsp:nvSpPr>
        <dsp:cNvPr id="0" name=""/>
        <dsp:cNvSpPr/>
      </dsp:nvSpPr>
      <dsp:spPr>
        <a:xfrm>
          <a:off x="0" y="1925612"/>
          <a:ext cx="51450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1AEA29F-F15E-41DF-BE37-4D76681E0E83}">
      <dsp:nvSpPr>
        <dsp:cNvPr id="0" name=""/>
        <dsp:cNvSpPr/>
      </dsp:nvSpPr>
      <dsp:spPr>
        <a:xfrm>
          <a:off x="0" y="1925612"/>
          <a:ext cx="5145024" cy="9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Used by Executive Search Firms and In-House Search/Sourcing Teams</a:t>
          </a:r>
        </a:p>
      </dsp:txBody>
      <dsp:txXfrm>
        <a:off x="0" y="1925612"/>
        <a:ext cx="5145024" cy="962806"/>
      </dsp:txXfrm>
    </dsp:sp>
    <dsp:sp modelId="{993E40AB-F9AB-4C1C-A0AF-2D373215038B}">
      <dsp:nvSpPr>
        <dsp:cNvPr id="0" name=""/>
        <dsp:cNvSpPr/>
      </dsp:nvSpPr>
      <dsp:spPr>
        <a:xfrm>
          <a:off x="0" y="2888418"/>
          <a:ext cx="51450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81EB3B5-B59D-41BB-B4B9-1396080F2BA8}">
      <dsp:nvSpPr>
        <dsp:cNvPr id="0" name=""/>
        <dsp:cNvSpPr/>
      </dsp:nvSpPr>
      <dsp:spPr>
        <a:xfrm>
          <a:off x="0" y="2888418"/>
          <a:ext cx="5145024" cy="96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Tens of thousands of users worldwide </a:t>
          </a:r>
          <a:endParaRPr lang="en-US" sz="2600" kern="1200"/>
        </a:p>
      </dsp:txBody>
      <dsp:txXfrm>
        <a:off x="0" y="2888418"/>
        <a:ext cx="5145024" cy="962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C9173-702F-4DCF-ACD2-D3C8BB4315FB}">
      <dsp:nvSpPr>
        <dsp:cNvPr id="0" name=""/>
        <dsp:cNvSpPr/>
      </dsp:nvSpPr>
      <dsp:spPr>
        <a:xfrm>
          <a:off x="6077466" y="3111451"/>
          <a:ext cx="628961" cy="849282"/>
        </a:xfrm>
        <a:prstGeom prst="leftCircularArrow">
          <a:avLst>
            <a:gd name="adj1" fmla="val 3168"/>
            <a:gd name="adj2" fmla="val 194893"/>
            <a:gd name="adj3" fmla="val 10261332"/>
            <a:gd name="adj4" fmla="val -1375099"/>
            <a:gd name="adj5" fmla="val 3696"/>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A28ED-EF24-44E3-8E6A-46AEE787E8F8}">
      <dsp:nvSpPr>
        <dsp:cNvPr id="0" name=""/>
        <dsp:cNvSpPr/>
      </dsp:nvSpPr>
      <dsp:spPr>
        <a:xfrm>
          <a:off x="872751" y="292602"/>
          <a:ext cx="6608693" cy="14220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0" numCol="1" spcCol="1270" anchor="t" anchorCtr="0">
          <a:noAutofit/>
        </a:bodyPr>
        <a:lstStyle/>
        <a:p>
          <a:pPr marL="0" lvl="0" indent="0" algn="l" defTabSz="755650">
            <a:lnSpc>
              <a:spcPct val="90000"/>
            </a:lnSpc>
            <a:spcBef>
              <a:spcPct val="0"/>
            </a:spcBef>
            <a:spcAft>
              <a:spcPct val="35000"/>
            </a:spcAft>
            <a:buNone/>
          </a:pPr>
          <a:r>
            <a:rPr lang="en-US" sz="1700" b="1" kern="1200"/>
            <a:t>Are you currently managing your BD relationships in your executive search database?</a:t>
          </a:r>
          <a:endParaRPr lang="en-US" sz="1700" kern="1200"/>
        </a:p>
        <a:p>
          <a:pPr marL="114300" lvl="1" indent="-114300" algn="l" defTabSz="577850">
            <a:lnSpc>
              <a:spcPct val="90000"/>
            </a:lnSpc>
            <a:spcBef>
              <a:spcPct val="0"/>
            </a:spcBef>
            <a:spcAft>
              <a:spcPct val="15000"/>
            </a:spcAft>
            <a:buChar char="•"/>
          </a:pPr>
          <a:r>
            <a:rPr lang="en-US" sz="1300" kern="1200"/>
            <a:t>Yes</a:t>
          </a:r>
        </a:p>
        <a:p>
          <a:pPr marL="114300" lvl="1" indent="-114300" algn="l" defTabSz="577850">
            <a:lnSpc>
              <a:spcPct val="90000"/>
            </a:lnSpc>
            <a:spcBef>
              <a:spcPct val="0"/>
            </a:spcBef>
            <a:spcAft>
              <a:spcPct val="15000"/>
            </a:spcAft>
            <a:buChar char="•"/>
          </a:pPr>
          <a:r>
            <a:rPr lang="en-US" sz="1300" kern="1200"/>
            <a:t>No</a:t>
          </a:r>
        </a:p>
        <a:p>
          <a:pPr marL="114300" lvl="1" indent="-114300" algn="l" defTabSz="577850">
            <a:lnSpc>
              <a:spcPct val="90000"/>
            </a:lnSpc>
            <a:spcBef>
              <a:spcPct val="0"/>
            </a:spcBef>
            <a:spcAft>
              <a:spcPct val="15000"/>
            </a:spcAft>
            <a:buChar char="•"/>
          </a:pPr>
          <a:r>
            <a:rPr lang="en-US" sz="1300" kern="1200"/>
            <a:t>I don’t have a database </a:t>
          </a:r>
        </a:p>
      </dsp:txBody>
      <dsp:txXfrm>
        <a:off x="942171" y="362022"/>
        <a:ext cx="6469853" cy="1283238"/>
      </dsp:txXfrm>
    </dsp:sp>
    <dsp:sp modelId="{90AB0DF9-CFB2-4101-B5F1-7DF83316D607}">
      <dsp:nvSpPr>
        <dsp:cNvPr id="0" name=""/>
        <dsp:cNvSpPr/>
      </dsp:nvSpPr>
      <dsp:spPr>
        <a:xfrm>
          <a:off x="881168" y="2136958"/>
          <a:ext cx="6566653" cy="14064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0" numCol="1" spcCol="1270" anchor="t" anchorCtr="0">
          <a:noAutofit/>
        </a:bodyPr>
        <a:lstStyle/>
        <a:p>
          <a:pPr marL="0" lvl="0" indent="0" algn="l" defTabSz="755650">
            <a:lnSpc>
              <a:spcPct val="90000"/>
            </a:lnSpc>
            <a:spcBef>
              <a:spcPct val="0"/>
            </a:spcBef>
            <a:spcAft>
              <a:spcPct val="35000"/>
            </a:spcAft>
            <a:buNone/>
          </a:pPr>
          <a:r>
            <a:rPr lang="en-US" sz="1700" b="1" kern="1200"/>
            <a:t>Who are your clients?</a:t>
          </a:r>
          <a:endParaRPr lang="en-US" sz="1700" kern="1200"/>
        </a:p>
        <a:p>
          <a:pPr marL="114300" lvl="1" indent="-114300" algn="l" defTabSz="577850" rtl="0">
            <a:lnSpc>
              <a:spcPct val="90000"/>
            </a:lnSpc>
            <a:spcBef>
              <a:spcPct val="0"/>
            </a:spcBef>
            <a:spcAft>
              <a:spcPct val="15000"/>
            </a:spcAft>
            <a:buChar char="•"/>
          </a:pPr>
          <a:r>
            <a:rPr lang="en-US" sz="1300" kern="1200">
              <a:latin typeface="Aptos Display" panose="020F0302020204030204"/>
            </a:rPr>
            <a:t>Only hiring</a:t>
          </a:r>
          <a:r>
            <a:rPr lang="en-US" sz="1300" kern="1200"/>
            <a:t> companies</a:t>
          </a:r>
        </a:p>
        <a:p>
          <a:pPr marL="114300" lvl="1" indent="-114300" algn="l" defTabSz="577850">
            <a:lnSpc>
              <a:spcPct val="90000"/>
            </a:lnSpc>
            <a:spcBef>
              <a:spcPct val="0"/>
            </a:spcBef>
            <a:spcAft>
              <a:spcPct val="15000"/>
            </a:spcAft>
            <a:buChar char="•"/>
          </a:pPr>
          <a:r>
            <a:rPr lang="en-US" sz="1300" kern="1200">
              <a:latin typeface="Aptos Display" panose="020F0302020204030204"/>
            </a:rPr>
            <a:t>Only</a:t>
          </a:r>
          <a:r>
            <a:rPr lang="en-US" sz="1300" kern="1200"/>
            <a:t> search firms</a:t>
          </a:r>
        </a:p>
        <a:p>
          <a:pPr marL="114300" lvl="1" indent="-114300" algn="l" defTabSz="577850">
            <a:lnSpc>
              <a:spcPct val="90000"/>
            </a:lnSpc>
            <a:spcBef>
              <a:spcPct val="0"/>
            </a:spcBef>
            <a:spcAft>
              <a:spcPct val="15000"/>
            </a:spcAft>
            <a:buChar char="•"/>
          </a:pPr>
          <a:r>
            <a:rPr lang="en-US" sz="1300" kern="1200">
              <a:latin typeface="Aptos Display" panose="020F0302020204030204"/>
            </a:rPr>
            <a:t>Both above</a:t>
          </a:r>
          <a:endParaRPr lang="en-US" sz="1300" kern="1200"/>
        </a:p>
        <a:p>
          <a:pPr marL="114300" lvl="1" indent="-114300" algn="l" defTabSz="577850">
            <a:lnSpc>
              <a:spcPct val="90000"/>
            </a:lnSpc>
            <a:spcBef>
              <a:spcPct val="0"/>
            </a:spcBef>
            <a:spcAft>
              <a:spcPct val="15000"/>
            </a:spcAft>
            <a:buChar char="•"/>
          </a:pPr>
          <a:r>
            <a:rPr lang="en-US" sz="1300" kern="1200"/>
            <a:t>I work in-house</a:t>
          </a:r>
        </a:p>
      </dsp:txBody>
      <dsp:txXfrm>
        <a:off x="949827" y="2205617"/>
        <a:ext cx="6429335" cy="1269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7D22-68BA-4337-816F-5A77A4883E72}">
      <dsp:nvSpPr>
        <dsp:cNvPr id="0" name=""/>
        <dsp:cNvSpPr/>
      </dsp:nvSpPr>
      <dsp:spPr>
        <a:xfrm>
          <a:off x="642699" y="0"/>
          <a:ext cx="7047036" cy="19803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182880" numCol="1" spcCol="1270" anchor="t" anchorCtr="0">
          <a:noAutofit/>
        </a:bodyPr>
        <a:lstStyle/>
        <a:p>
          <a:pPr marL="0" lvl="0" indent="0" algn="l" defTabSz="977900" rtl="0">
            <a:lnSpc>
              <a:spcPct val="90000"/>
            </a:lnSpc>
            <a:spcBef>
              <a:spcPct val="0"/>
            </a:spcBef>
            <a:spcAft>
              <a:spcPct val="35000"/>
            </a:spcAft>
            <a:buNone/>
          </a:pPr>
          <a:r>
            <a:rPr lang="en-US" sz="2200" b="1" kern="1200">
              <a:solidFill>
                <a:schemeClr val="bg1"/>
              </a:solidFill>
              <a:latin typeface="Calibri"/>
              <a:cs typeface="Calibri"/>
            </a:rPr>
            <a:t>Are you tapping into Generative AI to create</a:t>
          </a:r>
          <a:br>
            <a:rPr lang="en-US" sz="2200" b="1" kern="1200">
              <a:solidFill>
                <a:schemeClr val="bg1"/>
              </a:solidFill>
              <a:latin typeface="Calibri"/>
              <a:cs typeface="Calibri"/>
            </a:rPr>
          </a:br>
          <a:r>
            <a:rPr lang="en-US" sz="2200" b="1" kern="1200">
              <a:solidFill>
                <a:schemeClr val="bg1"/>
              </a:solidFill>
              <a:latin typeface="+mn-lt"/>
              <a:cs typeface="Calibri"/>
            </a:rPr>
            <a:t>content?</a:t>
          </a:r>
        </a:p>
        <a:p>
          <a:pPr marL="228600" lvl="1" indent="-228600" algn="l" defTabSz="977900">
            <a:lnSpc>
              <a:spcPct val="90000"/>
            </a:lnSpc>
            <a:spcBef>
              <a:spcPct val="0"/>
            </a:spcBef>
            <a:spcAft>
              <a:spcPct val="15000"/>
            </a:spcAft>
            <a:buChar char="•"/>
          </a:pPr>
          <a:r>
            <a:rPr lang="en-US" sz="2200" kern="1200">
              <a:latin typeface="+mn-lt"/>
            </a:rPr>
            <a:t>Yes</a:t>
          </a:r>
        </a:p>
        <a:p>
          <a:pPr marL="228600" lvl="1" indent="-228600" algn="l" defTabSz="977900">
            <a:lnSpc>
              <a:spcPct val="90000"/>
            </a:lnSpc>
            <a:spcBef>
              <a:spcPct val="0"/>
            </a:spcBef>
            <a:spcAft>
              <a:spcPct val="15000"/>
            </a:spcAft>
            <a:buChar char="•"/>
          </a:pPr>
          <a:r>
            <a:rPr lang="en-US" sz="2200" kern="1200">
              <a:latin typeface="+mn-lt"/>
            </a:rPr>
            <a:t>No</a:t>
          </a:r>
        </a:p>
      </dsp:txBody>
      <dsp:txXfrm>
        <a:off x="739371" y="96672"/>
        <a:ext cx="6853692" cy="1786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37D22-68BA-4337-816F-5A77A4883E72}">
      <dsp:nvSpPr>
        <dsp:cNvPr id="0" name=""/>
        <dsp:cNvSpPr/>
      </dsp:nvSpPr>
      <dsp:spPr>
        <a:xfrm>
          <a:off x="642699" y="678"/>
          <a:ext cx="7047036" cy="19803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182880" numCol="1" spcCol="1270" anchor="t" anchorCtr="0">
          <a:noAutofit/>
        </a:bodyPr>
        <a:lstStyle/>
        <a:p>
          <a:pPr marL="0" lvl="0" indent="0" algn="l" defTabSz="977900" rtl="0">
            <a:lnSpc>
              <a:spcPct val="90000"/>
            </a:lnSpc>
            <a:spcBef>
              <a:spcPct val="0"/>
            </a:spcBef>
            <a:spcAft>
              <a:spcPct val="35000"/>
            </a:spcAft>
            <a:buNone/>
          </a:pPr>
          <a:r>
            <a:rPr lang="en-US" sz="2200" b="1" kern="1200">
              <a:solidFill>
                <a:schemeClr val="bg1"/>
              </a:solidFill>
              <a:latin typeface="+mn-lt"/>
              <a:cs typeface="Calibri"/>
            </a:rPr>
            <a:t>Do you send out client or candidate surveys?</a:t>
          </a:r>
        </a:p>
        <a:p>
          <a:pPr marL="228600" lvl="1" indent="-228600" algn="l" defTabSz="977900">
            <a:lnSpc>
              <a:spcPct val="90000"/>
            </a:lnSpc>
            <a:spcBef>
              <a:spcPct val="0"/>
            </a:spcBef>
            <a:spcAft>
              <a:spcPct val="15000"/>
            </a:spcAft>
            <a:buChar char="•"/>
          </a:pPr>
          <a:r>
            <a:rPr lang="en-US" sz="2200" kern="1200">
              <a:latin typeface="+mn-lt"/>
            </a:rPr>
            <a:t>Yes</a:t>
          </a:r>
        </a:p>
        <a:p>
          <a:pPr marL="228600" lvl="1" indent="-228600" algn="l" defTabSz="977900">
            <a:lnSpc>
              <a:spcPct val="90000"/>
            </a:lnSpc>
            <a:spcBef>
              <a:spcPct val="0"/>
            </a:spcBef>
            <a:spcAft>
              <a:spcPct val="15000"/>
            </a:spcAft>
            <a:buChar char="•"/>
          </a:pPr>
          <a:r>
            <a:rPr lang="en-US" sz="2200" kern="1200">
              <a:latin typeface="+mn-lt"/>
            </a:rPr>
            <a:t>No</a:t>
          </a:r>
        </a:p>
      </dsp:txBody>
      <dsp:txXfrm>
        <a:off x="739371" y="97350"/>
        <a:ext cx="6853692" cy="17869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446E5-EE9B-4247-B3A2-8D9BB65C1526}"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9F515-2482-4198-A962-965C5C9A0DD3}" type="slidenum">
              <a:rPr lang="en-US" smtClean="0"/>
              <a:t>‹#›</a:t>
            </a:fld>
            <a:endParaRPr lang="en-US"/>
          </a:p>
        </p:txBody>
      </p:sp>
    </p:spTree>
    <p:extLst>
      <p:ext uri="{BB962C8B-B14F-4D97-AF65-F5344CB8AC3E}">
        <p14:creationId xmlns:p14="http://schemas.microsoft.com/office/powerpoint/2010/main" val="69663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a:t>
            </a:fld>
            <a:endParaRPr lang="en-US"/>
          </a:p>
        </p:txBody>
      </p:sp>
    </p:spTree>
    <p:extLst>
      <p:ext uri="{BB962C8B-B14F-4D97-AF65-F5344CB8AC3E}">
        <p14:creationId xmlns:p14="http://schemas.microsoft.com/office/powerpoint/2010/main" val="344460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10</a:t>
            </a:fld>
            <a:endParaRPr lang="en-US"/>
          </a:p>
        </p:txBody>
      </p:sp>
    </p:spTree>
    <p:extLst>
      <p:ext uri="{BB962C8B-B14F-4D97-AF65-F5344CB8AC3E}">
        <p14:creationId xmlns:p14="http://schemas.microsoft.com/office/powerpoint/2010/main" val="239063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11</a:t>
            </a:fld>
            <a:endParaRPr lang="en-US"/>
          </a:p>
        </p:txBody>
      </p:sp>
    </p:spTree>
    <p:extLst>
      <p:ext uri="{BB962C8B-B14F-4D97-AF65-F5344CB8AC3E}">
        <p14:creationId xmlns:p14="http://schemas.microsoft.com/office/powerpoint/2010/main" val="365184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ways people connect with their audience it through content. The more relevant and consistent the better. </a:t>
            </a:r>
          </a:p>
          <a:p>
            <a:r>
              <a:rPr lang="en-US"/>
              <a:t>This can come in the form of:</a:t>
            </a:r>
          </a:p>
          <a:p>
            <a:pPr marL="171450" indent="-171450">
              <a:buFont typeface="Arial"/>
              <a:buChar char="•"/>
            </a:pPr>
            <a:r>
              <a:rPr lang="en-US"/>
              <a:t>Newsletters</a:t>
            </a:r>
          </a:p>
          <a:p>
            <a:pPr marL="171450" indent="-171450">
              <a:buFont typeface="Arial"/>
              <a:buChar char="•"/>
            </a:pPr>
            <a:r>
              <a:rPr lang="en-US"/>
              <a:t>Articles</a:t>
            </a:r>
          </a:p>
          <a:p>
            <a:pPr marL="171450" indent="-171450">
              <a:buFont typeface="Arial"/>
              <a:buChar char="•"/>
            </a:pPr>
            <a:r>
              <a:rPr lang="en-US"/>
              <a:t>Thought leadership</a:t>
            </a:r>
          </a:p>
          <a:p>
            <a:pPr marL="171450" indent="-171450">
              <a:buFont typeface="Arial"/>
              <a:buChar char="•"/>
            </a:pPr>
            <a:r>
              <a:rPr lang="en-US"/>
              <a:t>Case studies</a:t>
            </a:r>
          </a:p>
          <a:p>
            <a:endParaRPr lang="en-US"/>
          </a:p>
          <a:p>
            <a:r>
              <a:rPr lang="en-US"/>
              <a:t>AI content creation tools like Buffer or Narrato can help you create, optimize, and manage your content.</a:t>
            </a:r>
          </a:p>
          <a:p>
            <a:r>
              <a:rPr lang="en-US"/>
              <a:t>These are more specific than your everyday GPT tools because they can translate, repurpose your content,</a:t>
            </a:r>
          </a:p>
          <a:p>
            <a:r>
              <a:rPr lang="en-US"/>
              <a:t>analyze engagement metrics, monitor competitor content and schedule and automate posts to go live at optimal times.</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12</a:t>
            </a:fld>
            <a:endParaRPr lang="en-US"/>
          </a:p>
        </p:txBody>
      </p:sp>
    </p:spTree>
    <p:extLst>
      <p:ext uri="{BB962C8B-B14F-4D97-AF65-F5344CB8AC3E}">
        <p14:creationId xmlns:p14="http://schemas.microsoft.com/office/powerpoint/2010/main" val="110889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you're still doing Marketing manually, you're leaving 80% on the table."</a:t>
            </a:r>
          </a:p>
          <a:p>
            <a:r>
              <a:rPr lang="en-US"/>
              <a:t>As an alternative to AI Content tools, you could outsource your efforts directly by hiring freelance content writers at an affordable price from companies like:</a:t>
            </a:r>
            <a:br>
              <a:rPr lang="en-US">
                <a:cs typeface="+mn-lt"/>
              </a:rPr>
            </a:br>
            <a:r>
              <a:rPr lang="en-US"/>
              <a:t>UpWork, Fiverr, FatJoe, and WittyPen.</a:t>
            </a:r>
          </a:p>
          <a:p>
            <a:r>
              <a:rPr lang="en-US"/>
              <a:t>OR YouTube has tutorials on just about any new tool you can think of.</a:t>
            </a:r>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13</a:t>
            </a:fld>
            <a:endParaRPr lang="en-US"/>
          </a:p>
        </p:txBody>
      </p:sp>
    </p:spTree>
    <p:extLst>
      <p:ext uri="{BB962C8B-B14F-4D97-AF65-F5344CB8AC3E}">
        <p14:creationId xmlns:p14="http://schemas.microsoft.com/office/powerpoint/2010/main" val="45269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gone over Content, how are we going to maximize delivery?</a:t>
            </a:r>
          </a:p>
          <a:p>
            <a:r>
              <a:rPr lang="en-US"/>
              <a:t>You probably email all day long, but do you send emails in bulk? at chosen times? to different groups? in different time zones?</a:t>
            </a:r>
          </a:p>
          <a:p>
            <a:r>
              <a:rPr lang="en-US"/>
              <a:t>And are you tracking who's engaging so you can prioritize your follow up?</a:t>
            </a:r>
          </a:p>
        </p:txBody>
      </p:sp>
      <p:sp>
        <p:nvSpPr>
          <p:cNvPr id="4" name="Slide Number Placeholder 3"/>
          <p:cNvSpPr>
            <a:spLocks noGrp="1"/>
          </p:cNvSpPr>
          <p:nvPr>
            <p:ph type="sldNum" sz="quarter" idx="5"/>
          </p:nvPr>
        </p:nvSpPr>
        <p:spPr/>
        <p:txBody>
          <a:bodyPr/>
          <a:lstStyle/>
          <a:p>
            <a:fld id="{479A4ED1-BEF4-4308-AB72-0C2EE7DACEAB}" type="slidenum">
              <a:rPr lang="en-US" smtClean="0"/>
              <a:t>14</a:t>
            </a:fld>
            <a:endParaRPr lang="en-US"/>
          </a:p>
        </p:txBody>
      </p:sp>
    </p:spTree>
    <p:extLst>
      <p:ext uri="{BB962C8B-B14F-4D97-AF65-F5344CB8AC3E}">
        <p14:creationId xmlns:p14="http://schemas.microsoft.com/office/powerpoint/2010/main" val="67634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tools for email sequencing and outreach automation.</a:t>
            </a:r>
          </a:p>
          <a:p>
            <a:r>
              <a:rPr lang="en-US"/>
              <a:t>Some of these reach people on LinkedIn if you don't have their contact info.</a:t>
            </a:r>
          </a:p>
          <a:p>
            <a:endParaRPr lang="en-US"/>
          </a:p>
          <a:p>
            <a:r>
              <a:rPr lang="en-US"/>
              <a:t>If you're using a comprehensive executive search platform, like </a:t>
            </a:r>
            <a:r>
              <a:rPr lang="en-US" err="1"/>
              <a:t>Cluen's</a:t>
            </a:r>
            <a:r>
              <a:rPr lang="en-US"/>
              <a:t> platform Encore, you probably have built-in tools for managing your email marketing.</a:t>
            </a:r>
          </a:p>
          <a:p>
            <a:endParaRPr lang="en-US"/>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15</a:t>
            </a:fld>
            <a:endParaRPr lang="en-US"/>
          </a:p>
        </p:txBody>
      </p:sp>
    </p:spTree>
    <p:extLst>
      <p:ext uri="{BB962C8B-B14F-4D97-AF65-F5344CB8AC3E}">
        <p14:creationId xmlns:p14="http://schemas.microsoft.com/office/powerpoint/2010/main" val="78036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we get to our digital marketing piece. This is working 24/7 in the background and while you're researching. We'll talk about what powers your visibility on search engines and how to drive more traffic to your site.</a:t>
            </a:r>
          </a:p>
        </p:txBody>
      </p:sp>
      <p:sp>
        <p:nvSpPr>
          <p:cNvPr id="4" name="Slide Number Placeholder 3"/>
          <p:cNvSpPr>
            <a:spLocks noGrp="1"/>
          </p:cNvSpPr>
          <p:nvPr>
            <p:ph type="sldNum" sz="quarter" idx="5"/>
          </p:nvPr>
        </p:nvSpPr>
        <p:spPr/>
        <p:txBody>
          <a:bodyPr/>
          <a:lstStyle/>
          <a:p>
            <a:fld id="{479A4ED1-BEF4-4308-AB72-0C2EE7DACEAB}" type="slidenum">
              <a:rPr lang="en-US" smtClean="0"/>
              <a:t>16</a:t>
            </a:fld>
            <a:endParaRPr lang="en-US"/>
          </a:p>
        </p:txBody>
      </p:sp>
    </p:spTree>
    <p:extLst>
      <p:ext uri="{BB962C8B-B14F-4D97-AF65-F5344CB8AC3E}">
        <p14:creationId xmlns:p14="http://schemas.microsoft.com/office/powerpoint/2010/main" val="4386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MARKETING is really just the art of creating visibility and driving traffic.</a:t>
            </a:r>
          </a:p>
          <a:p>
            <a:r>
              <a:rPr lang="en-US"/>
              <a:t>You may have heard of SEO, or SEM but what's the difference? and how can they each help attract more traffic to your site?</a:t>
            </a:r>
          </a:p>
          <a:p>
            <a:endParaRPr lang="en-US"/>
          </a:p>
          <a:p>
            <a:r>
              <a:rPr lang="en-US"/>
              <a:t>First, SEO: a free way to optimize your website and Google rankings.</a:t>
            </a:r>
          </a:p>
          <a:p>
            <a:endParaRPr lang="en-US"/>
          </a:p>
          <a:p>
            <a:r>
              <a:rPr lang="en-US"/>
              <a:t>A solid strategy includes:</a:t>
            </a:r>
          </a:p>
          <a:p>
            <a:pPr marL="342900" indent="-342900">
              <a:buFont typeface="Arial,Sans-Serif"/>
              <a:buChar char="•"/>
            </a:pPr>
            <a:r>
              <a:rPr lang="en-US" b="1"/>
              <a:t>Have a stellar website</a:t>
            </a:r>
            <a:r>
              <a:rPr lang="en-US"/>
              <a:t>: A well-organized website with fast loading times and clear navigation enhances user experience and helps boost rankings.</a:t>
            </a:r>
          </a:p>
          <a:p>
            <a:pPr marL="285750" indent="-285750">
              <a:buFont typeface="Arial,Sans-Serif"/>
              <a:buChar char="•"/>
            </a:pPr>
            <a:r>
              <a:rPr lang="en-US" b="1"/>
              <a:t>Create High-Quality Content</a:t>
            </a:r>
            <a:r>
              <a:rPr lang="en-US"/>
              <a:t>: In the content portion, we discussed regularly posting relevant blogs, case studies, or insights relevant to the industry  to improve visibility and establish authority in the market. Consistency is key!</a:t>
            </a:r>
          </a:p>
          <a:p>
            <a:pPr marL="342900" indent="-342900">
              <a:buFont typeface="Arial,Sans-Serif"/>
              <a:buChar char="•"/>
            </a:pPr>
            <a:r>
              <a:rPr lang="en-US" b="1"/>
              <a:t>Track Conversions with Form Fills: </a:t>
            </a:r>
            <a:r>
              <a:rPr lang="en-US"/>
              <a:t>Offer content that is free, but downloadable. Create an email sequence from this lead.</a:t>
            </a:r>
          </a:p>
          <a:p>
            <a:pPr marL="342900" indent="-342900">
              <a:buFont typeface="Arial,Sans-Serif"/>
              <a:buChar char="•"/>
            </a:pPr>
            <a:r>
              <a:rPr lang="en-US" b="1"/>
              <a:t>A clear CTA (call-to-action) button</a:t>
            </a:r>
            <a:r>
              <a:rPr lang="en-US"/>
              <a:t> for people to convert to a lead!</a:t>
            </a:r>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17</a:t>
            </a:fld>
            <a:endParaRPr lang="en-US"/>
          </a:p>
        </p:txBody>
      </p:sp>
    </p:spTree>
    <p:extLst>
      <p:ext uri="{BB962C8B-B14F-4D97-AF65-F5344CB8AC3E}">
        <p14:creationId xmlns:p14="http://schemas.microsoft.com/office/powerpoint/2010/main" val="333421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SEM is Paid search that puts you in front of your audience right when they are searching for you. Great way to get new clients.</a:t>
            </a:r>
          </a:p>
          <a:p>
            <a:r>
              <a:rPr lang="en-US"/>
              <a:t>*We all know Marketing is a COST to the company, but proving its value is made easy when you can track and report on marketing analytics.</a:t>
            </a:r>
          </a:p>
          <a:p>
            <a:endParaRPr lang="en-US"/>
          </a:p>
          <a:p>
            <a:r>
              <a:rPr lang="en-US"/>
              <a:t> </a:t>
            </a:r>
            <a:r>
              <a:rPr lang="en-US" b="1"/>
              <a:t>A strong SEM strategy includes:</a:t>
            </a:r>
            <a:endParaRPr lang="en-US"/>
          </a:p>
          <a:p>
            <a:pPr marL="342900" indent="-342900">
              <a:buFont typeface="Arial,Sans-Serif"/>
              <a:buChar char="•"/>
            </a:pPr>
            <a:r>
              <a:rPr lang="en-US"/>
              <a:t>Targeted Keywords and Ads</a:t>
            </a:r>
          </a:p>
          <a:p>
            <a:pPr marL="342900" indent="-342900">
              <a:buFont typeface="Arial,Sans-Serif"/>
              <a:buChar char="•"/>
            </a:pPr>
            <a:r>
              <a:rPr lang="en-US"/>
              <a:t>Geo-Targeting for Specific Locations – and I'll go over this in more detail shortly.</a:t>
            </a:r>
          </a:p>
          <a:p>
            <a:pPr marL="342900" indent="-342900">
              <a:buFont typeface="Arial,Sans-Serif"/>
              <a:buChar char="•"/>
            </a:pPr>
            <a:r>
              <a:rPr lang="en-US"/>
              <a:t>Clear, Compelling Ad Copy</a:t>
            </a:r>
          </a:p>
          <a:p>
            <a:pPr marL="342900" indent="-342900">
              <a:buFont typeface="Arial,Sans-Serif"/>
              <a:buChar char="•"/>
            </a:pPr>
            <a:r>
              <a:rPr lang="en-US"/>
              <a:t>Optimized Landing Pages for Conversions (Remember SEO tips from last slide? It all works together beautifully)</a:t>
            </a:r>
          </a:p>
          <a:p>
            <a:pPr marL="342900" indent="-342900">
              <a:buFont typeface="Arial,Sans-Serif"/>
              <a:buChar char="•"/>
            </a:pPr>
            <a:r>
              <a:rPr lang="en-US"/>
              <a:t>Ongoing Performance Tracking and Adjustments</a:t>
            </a:r>
          </a:p>
          <a:p>
            <a:endParaRPr lang="en-US"/>
          </a:p>
          <a:p>
            <a:r>
              <a:rPr lang="en-US"/>
              <a:t>*Google quality score goes up for relevant text that is found in your ads.</a:t>
            </a:r>
          </a:p>
          <a:p>
            <a:r>
              <a:rPr lang="en-US"/>
              <a:t>For example, when someone clicks an ad that says “Best executive search firm in the world,” it should also say that on your landing page to match. </a:t>
            </a:r>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18</a:t>
            </a:fld>
            <a:endParaRPr lang="en-US"/>
          </a:p>
        </p:txBody>
      </p:sp>
    </p:spTree>
    <p:extLst>
      <p:ext uri="{BB962C8B-B14F-4D97-AF65-F5344CB8AC3E}">
        <p14:creationId xmlns:p14="http://schemas.microsoft.com/office/powerpoint/2010/main" val="409260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start building your budget, knowing your audience is crucial so you can convey the exact right message, and get quality leads. </a:t>
            </a:r>
          </a:p>
          <a:p>
            <a:r>
              <a:rPr lang="en-US"/>
              <a:t>Besides, you have a budget to manage if you're running paid ads (SEM), so you have to allocate those funds with intention. </a:t>
            </a:r>
          </a:p>
          <a:p>
            <a:endParaRPr lang="en-US"/>
          </a:p>
          <a:p>
            <a:r>
              <a:rPr lang="en-US"/>
              <a:t>Consider your budget to be like 1 bucket of paint... for your entire house. The walls would all come out very poorly.</a:t>
            </a:r>
          </a:p>
          <a:p>
            <a:r>
              <a:rPr lang="en-US"/>
              <a:t>But if you focus that one bucket for one room, or even a wall, that would be a job well done. </a:t>
            </a:r>
          </a:p>
          <a:p>
            <a:r>
              <a:rPr lang="en-US"/>
              <a:t>We spoke about Geo-Targeting in the last slide on SEM, so you can focus your budget on specific locations and even exclude others.</a:t>
            </a:r>
          </a:p>
          <a:p>
            <a:r>
              <a:rPr lang="en-US"/>
              <a:t>You can always work with what you've got.</a:t>
            </a:r>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19</a:t>
            </a:fld>
            <a:endParaRPr lang="en-US"/>
          </a:p>
        </p:txBody>
      </p:sp>
    </p:spTree>
    <p:extLst>
      <p:ext uri="{BB962C8B-B14F-4D97-AF65-F5344CB8AC3E}">
        <p14:creationId xmlns:p14="http://schemas.microsoft.com/office/powerpoint/2010/main" val="318032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err="1">
                <a:effectLst/>
                <a:latin typeface="Aptos"/>
                <a:ea typeface="Aptos" panose="020B0004020202020204" pitchFamily="34" charset="0"/>
                <a:cs typeface="Times New Roman" panose="02020603050405020304" pitchFamily="18" charset="0"/>
              </a:rPr>
              <a:t>Cluen</a:t>
            </a:r>
            <a:r>
              <a:rPr lang="en-US" sz="1800">
                <a:effectLst/>
                <a:latin typeface="Aptos"/>
                <a:ea typeface="Aptos" panose="020B0004020202020204" pitchFamily="34" charset="0"/>
                <a:cs typeface="Times New Roman" panose="02020603050405020304" pitchFamily="18" charset="0"/>
              </a:rPr>
              <a:t> has been providing executive search software solutions since 1990. We have clients on every continent except – Antarctica. Our clients are small boutique search and research firms as well as larger ones AND in-house search and sourcing teams within private sector organizations. </a:t>
            </a:r>
            <a:endParaRPr lang="en-US">
              <a:latin typeface="Aptos"/>
            </a:endParaRPr>
          </a:p>
        </p:txBody>
      </p:sp>
      <p:sp>
        <p:nvSpPr>
          <p:cNvPr id="4" name="Slide Number Placeholder 3"/>
          <p:cNvSpPr>
            <a:spLocks noGrp="1"/>
          </p:cNvSpPr>
          <p:nvPr>
            <p:ph type="sldNum" sz="quarter" idx="5"/>
          </p:nvPr>
        </p:nvSpPr>
        <p:spPr/>
        <p:txBody>
          <a:bodyPr/>
          <a:lstStyle/>
          <a:p>
            <a:fld id="{8679F515-2482-4198-A962-965C5C9A0DD3}" type="slidenum">
              <a:rPr lang="en-US" smtClean="0"/>
              <a:t>2</a:t>
            </a:fld>
            <a:endParaRPr lang="en-US"/>
          </a:p>
        </p:txBody>
      </p:sp>
    </p:spTree>
    <p:extLst>
      <p:ext uri="{BB962C8B-B14F-4D97-AF65-F5344CB8AC3E}">
        <p14:creationId xmlns:p14="http://schemas.microsoft.com/office/powerpoint/2010/main" val="292489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Paid Search Platforms! Google Ads.</a:t>
            </a:r>
          </a:p>
          <a:p>
            <a:r>
              <a:rPr lang="en-US"/>
              <a:t>If it looks complicated, it really isn't, and you can get started in 5 steps on this website.</a:t>
            </a:r>
          </a:p>
          <a:p>
            <a:r>
              <a:rPr lang="en-US"/>
              <a:t>You allot and manage the budget to run these Google ads.</a:t>
            </a:r>
          </a:p>
          <a:p>
            <a:r>
              <a:rPr lang="en-US"/>
              <a:t>This part is fun because you see the little changes you make ramp up, and benefit your metrics immediately.</a:t>
            </a:r>
          </a:p>
          <a:p>
            <a:r>
              <a:rPr lang="en-US"/>
              <a:t>REMEMBER, this is always running in the background while you're busy doing search work.</a:t>
            </a:r>
          </a:p>
          <a:p>
            <a:endParaRPr lang="en-US"/>
          </a:p>
          <a:p>
            <a:r>
              <a:rPr lang="en-US" b="1"/>
              <a:t>Tighten Up &amp; Optimize:</a:t>
            </a:r>
            <a:endParaRPr lang="en-US"/>
          </a:p>
          <a:p>
            <a:pPr marL="342900" indent="-342900">
              <a:buFont typeface="Arial,Sans-Serif"/>
              <a:buChar char="•"/>
            </a:pPr>
            <a:r>
              <a:rPr lang="en-US"/>
              <a:t>Apply One-click Google recommendations to boost your optimization score which ranks you higher.</a:t>
            </a:r>
          </a:p>
          <a:p>
            <a:pPr marL="342900" indent="-342900">
              <a:buFont typeface="Arial,Sans-Serif"/>
              <a:buChar char="•"/>
            </a:pPr>
            <a:r>
              <a:rPr lang="en-US"/>
              <a:t>Specify and exclude locations.</a:t>
            </a:r>
          </a:p>
          <a:p>
            <a:pPr marL="342900" indent="-342900">
              <a:buFont typeface="Arial,Sans-Serif"/>
              <a:buChar char="•"/>
            </a:pPr>
            <a:r>
              <a:rPr lang="en-US"/>
              <a:t>Schedule ads for peak times (see when most people are searching and exclude the times they aren't think – rush hour traffic times) or just your time zone!</a:t>
            </a:r>
          </a:p>
          <a:p>
            <a:pPr marL="342900" indent="-342900">
              <a:buFont typeface="Arial,Sans-Serif"/>
              <a:buChar char="•"/>
            </a:pPr>
            <a:r>
              <a:rPr lang="en-US"/>
              <a:t>Bid higher for people searching on mobile devices. Usually see most traffic coming from mobile (usually is).</a:t>
            </a:r>
          </a:p>
          <a:p>
            <a:pPr marL="342900" indent="-342900">
              <a:buFont typeface="Arial,Sans-Serif"/>
              <a:buChar char="•"/>
            </a:pPr>
            <a:r>
              <a:rPr lang="en-US"/>
              <a:t>YouTube has a ton of helpful how-to videos.</a:t>
            </a:r>
          </a:p>
          <a:p>
            <a:pPr marL="342900" indent="-342900">
              <a:buFont typeface="Arial,Sans-Serif"/>
              <a:buChar char="•"/>
            </a:pPr>
            <a:r>
              <a:rPr lang="en-US"/>
              <a:t>LinkedIn Learning courses</a:t>
            </a:r>
          </a:p>
          <a:p>
            <a:pPr marL="342900" indent="-342900">
              <a:buFont typeface="Arial,Sans-Serif"/>
              <a:buChar char="•"/>
            </a:pPr>
            <a:r>
              <a:rPr lang="en-US"/>
              <a:t>Hire a 3rd party to run your digital marketing like </a:t>
            </a:r>
            <a:r>
              <a:rPr lang="en-US" err="1"/>
              <a:t>BusySeed</a:t>
            </a:r>
            <a:r>
              <a:rPr lang="en-US"/>
              <a:t>.</a:t>
            </a:r>
          </a:p>
          <a:p>
            <a:endParaRPr lang="en-US"/>
          </a:p>
          <a:p>
            <a:pPr marL="342900" indent="-342900">
              <a:buFont typeface="Arial,Sans-Serif"/>
              <a:buChar char="•"/>
            </a:pPr>
            <a:endParaRPr lang="en-US"/>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20</a:t>
            </a:fld>
            <a:endParaRPr lang="en-US"/>
          </a:p>
        </p:txBody>
      </p:sp>
    </p:spTree>
    <p:extLst>
      <p:ext uri="{BB962C8B-B14F-4D97-AF65-F5344CB8AC3E}">
        <p14:creationId xmlns:p14="http://schemas.microsoft.com/office/powerpoint/2010/main" val="3388327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LinkedIn Ads is another great platform to reach new opportunities. Access LinkedIn Ads by clicking the "advertise" target icon in the top right of your Linked In page.</a:t>
            </a:r>
          </a:p>
          <a:p>
            <a:r>
              <a:rPr lang="en-US"/>
              <a:t>Just like Google Ads, you control the budget. LinkedIn recommends building an audience of about 50,000 to 100,000 contacts, which is made easy with their filters and settings.</a:t>
            </a:r>
          </a:p>
          <a:p>
            <a:r>
              <a:rPr lang="en-US"/>
              <a:t>You can super target your audience by uploading a contact list, or a company list. Filter by industry role, seniority and more! Even hit "LinkedIn audience expansion" to grow it even more to others in the network.</a:t>
            </a:r>
          </a:p>
          <a:p>
            <a:r>
              <a:rPr lang="en-US"/>
              <a:t>***They even have reps that will offer 15 min meetings for quick help for free.***</a:t>
            </a:r>
          </a:p>
          <a:p>
            <a:endParaRPr lang="en-US"/>
          </a:p>
          <a:p>
            <a:r>
              <a:rPr lang="en-US" b="1"/>
              <a:t>Courses you can take to set this up:</a:t>
            </a:r>
            <a:br>
              <a:rPr lang="en-US">
                <a:cs typeface="+mn-lt"/>
              </a:rPr>
            </a:br>
            <a:r>
              <a:rPr lang="en-US"/>
              <a:t>LinkedIn Learning</a:t>
            </a:r>
          </a:p>
          <a:p>
            <a:r>
              <a:rPr lang="en-US"/>
              <a:t>YouTube</a:t>
            </a:r>
          </a:p>
          <a:p>
            <a:r>
              <a:rPr lang="en-US"/>
              <a:t>Or again, hire a 3rd party like </a:t>
            </a:r>
            <a:r>
              <a:rPr lang="en-US" err="1"/>
              <a:t>BusySeed</a:t>
            </a:r>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21</a:t>
            </a:fld>
            <a:endParaRPr lang="en-US"/>
          </a:p>
        </p:txBody>
      </p:sp>
    </p:spTree>
    <p:extLst>
      <p:ext uri="{BB962C8B-B14F-4D97-AF65-F5344CB8AC3E}">
        <p14:creationId xmlns:p14="http://schemas.microsoft.com/office/powerpoint/2010/main" val="682131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like to always have these 4 campaigns running on Google and LinkedIn. All of these campaigns get you in front of the people that search for you either by name or by industry or what have you – keywords.</a:t>
            </a:r>
          </a:p>
          <a:p>
            <a:pPr marL="800100" lvl="1" indent="-342900">
              <a:buFont typeface="Arial,Sans-Serif"/>
              <a:buChar char="•"/>
            </a:pPr>
            <a:r>
              <a:rPr lang="en-US" b="1"/>
              <a:t>Brand:</a:t>
            </a:r>
            <a:r>
              <a:rPr lang="en-US"/>
              <a:t> Secures your firm's NAME keywords so others can't buy it and bid on it (to show up ahead of you in rankings)</a:t>
            </a:r>
          </a:p>
          <a:p>
            <a:pPr marL="800100" lvl="1" indent="-342900">
              <a:buFont typeface="Arial,Sans-Serif"/>
              <a:buChar char="•"/>
            </a:pPr>
            <a:r>
              <a:rPr lang="en-US" b="1"/>
              <a:t>ABM</a:t>
            </a:r>
            <a:r>
              <a:rPr lang="en-US"/>
              <a:t>: Account Based Marketing. Highly sought after targets that you're nurturing. Stay top of mind so are on the short-list when they have hiring needs.</a:t>
            </a:r>
          </a:p>
          <a:p>
            <a:pPr marL="800100" lvl="1" indent="-342900">
              <a:buFont typeface="Arial,Sans-Serif"/>
              <a:buChar char="•"/>
            </a:pPr>
            <a:r>
              <a:rPr lang="en-US" b="1"/>
              <a:t>Search Campaign:</a:t>
            </a:r>
            <a:r>
              <a:rPr lang="en-US"/>
              <a:t> Reach people that are searching for your relevant keywords pertaining to your business. Example: Someone searching for "executive researcher" "executive search firm."</a:t>
            </a:r>
          </a:p>
          <a:p>
            <a:pPr marL="800100" lvl="1" indent="-342900">
              <a:buFont typeface="Arial,Sans-Serif"/>
              <a:buChar char="•"/>
            </a:pPr>
            <a:r>
              <a:rPr lang="en-US" b="1"/>
              <a:t>Retargeting: </a:t>
            </a:r>
            <a:r>
              <a:rPr lang="en-US"/>
              <a:t>Cheap display campaign (visual ads) that follow the website visitor around until they convert (or take action) on your website.</a:t>
            </a:r>
          </a:p>
          <a:p>
            <a:pPr marL="800100" lvl="1" indent="-342900">
              <a:buFont typeface="Arial,Sans-Serif"/>
              <a:buChar char="•"/>
            </a:pPr>
            <a:endParaRPr lang="en-US"/>
          </a:p>
          <a:p>
            <a:pPr marL="800100" lvl="1" indent="-342900">
              <a:buFont typeface="Arial,Sans-Serif"/>
              <a:buChar char="•"/>
            </a:pPr>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22</a:t>
            </a:fld>
            <a:endParaRPr lang="en-US"/>
          </a:p>
        </p:txBody>
      </p:sp>
    </p:spTree>
    <p:extLst>
      <p:ext uri="{BB962C8B-B14F-4D97-AF65-F5344CB8AC3E}">
        <p14:creationId xmlns:p14="http://schemas.microsoft.com/office/powerpoint/2010/main" val="43697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23</a:t>
            </a:fld>
            <a:endParaRPr lang="en-US"/>
          </a:p>
        </p:txBody>
      </p:sp>
    </p:spTree>
    <p:extLst>
      <p:ext uri="{BB962C8B-B14F-4D97-AF65-F5344CB8AC3E}">
        <p14:creationId xmlns:p14="http://schemas.microsoft.com/office/powerpoint/2010/main" val="1865481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Sending surveys is another opportunity </a:t>
            </a:r>
            <a:r>
              <a:rPr lang="en-US" b="1">
                <a:cs typeface="+mn-lt"/>
              </a:rPr>
              <a:t>to engage your targets, clients, and candidates</a:t>
            </a:r>
            <a:r>
              <a:rPr lang="en-US">
                <a:cs typeface="+mn-lt"/>
              </a:rPr>
              <a:t>. Make it so they see your brand again in their inbox.</a:t>
            </a:r>
            <a:endParaRPr lang="en-US"/>
          </a:p>
          <a:p>
            <a:pPr>
              <a:defRPr/>
            </a:pPr>
            <a:endParaRPr lang="en-US"/>
          </a:p>
          <a:p>
            <a:pPr marL="171450" indent="-171450">
              <a:buFont typeface="Arial"/>
              <a:buChar char="•"/>
              <a:defRPr/>
            </a:pPr>
            <a:r>
              <a:rPr lang="en-US"/>
              <a:t>A Client Satisfaction survey can reaffirm you’ve provided a great service, so the client is likely to choose you again for future search needs.</a:t>
            </a:r>
            <a:r>
              <a:rPr lang="en-US" b="1"/>
              <a:t> </a:t>
            </a:r>
          </a:p>
          <a:p>
            <a:pPr marL="171450" indent="-171450">
              <a:buFont typeface="Arial"/>
              <a:buChar char="•"/>
              <a:defRPr/>
            </a:pPr>
            <a:r>
              <a:rPr lang="en-US"/>
              <a:t>Surveying your market is another way to fuel your content creation, build your credibility and presence in your industry, and give people a reason to be waiting for your survey results to hit their inbox.</a:t>
            </a:r>
          </a:p>
          <a:p>
            <a:pPr marL="171450" indent="-171450">
              <a:buFont typeface="Arial"/>
              <a:buChar char="•"/>
              <a:defRPr/>
            </a:pPr>
            <a:endParaRPr lang="en-US"/>
          </a:p>
          <a:p>
            <a:pPr>
              <a:defRPr/>
            </a:pPr>
            <a:r>
              <a:rPr lang="en-US"/>
              <a:t>For example: one of our clients every year does an annual survey of all CFOs in their market sector across the United States. They share trends year over year around compensation, job satisfaction, even likelihood to change jobs that year. This can even be helpful for candidate development. </a:t>
            </a:r>
          </a:p>
          <a:p>
            <a:pPr marL="171450" indent="-171450">
              <a:buFont typeface="Arial"/>
              <a:buChar char="•"/>
            </a:pPr>
            <a:endParaRPr lang="en-US"/>
          </a:p>
          <a:p>
            <a:endParaRPr lang="en-US"/>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24</a:t>
            </a:fld>
            <a:endParaRPr lang="en-US"/>
          </a:p>
        </p:txBody>
      </p:sp>
    </p:spTree>
    <p:extLst>
      <p:ext uri="{BB962C8B-B14F-4D97-AF65-F5344CB8AC3E}">
        <p14:creationId xmlns:p14="http://schemas.microsoft.com/office/powerpoint/2010/main" val="755730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once again, this is an easy way to collect data for content.</a:t>
            </a:r>
          </a:p>
          <a:p>
            <a:endParaRPr lang="en-US"/>
          </a:p>
          <a:p>
            <a:r>
              <a:rPr lang="en-US"/>
              <a:t>Internally, we send out our yearly survey in May, with an incentive prize to get the most respondents and the data we collect, we transform into our yearly white paper.</a:t>
            </a:r>
          </a:p>
          <a:p>
            <a:r>
              <a:rPr lang="en-US"/>
              <a:t>There are tools out there like SurveyMonkey, MailChimp and Typeform.</a:t>
            </a:r>
          </a:p>
          <a:p>
            <a:r>
              <a:rPr lang="en-US"/>
              <a:t>Encore users have a built-in survey tool that saves data directly to contact records.</a:t>
            </a:r>
          </a:p>
          <a:p>
            <a:endParaRPr lang="en-US"/>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25</a:t>
            </a:fld>
            <a:endParaRPr lang="en-US"/>
          </a:p>
        </p:txBody>
      </p:sp>
    </p:spTree>
    <p:extLst>
      <p:ext uri="{BB962C8B-B14F-4D97-AF65-F5344CB8AC3E}">
        <p14:creationId xmlns:p14="http://schemas.microsoft.com/office/powerpoint/2010/main" val="288029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-----JULIE-----</a:t>
            </a:r>
          </a:p>
          <a:p>
            <a:r>
              <a:rPr lang="en-US"/>
              <a:t>Here's an example of a completed content piece. *SHOW 2023 WHITE PAPER*</a:t>
            </a:r>
          </a:p>
          <a:p>
            <a:r>
              <a:rPr lang="en-US"/>
              <a:t>Every year, we take the respondent data from our survey, and put it in our white paper where we uncover the secrets behind what tech tools your peers are using.</a:t>
            </a:r>
          </a:p>
          <a:p>
            <a:r>
              <a:rPr lang="en-US"/>
              <a:t>It's publishing in the next couple weeks, you'll all get an invite to download it.</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26</a:t>
            </a:fld>
            <a:endParaRPr lang="en-US"/>
          </a:p>
        </p:txBody>
      </p:sp>
    </p:spTree>
    <p:extLst>
      <p:ext uri="{BB962C8B-B14F-4D97-AF65-F5344CB8AC3E}">
        <p14:creationId xmlns:p14="http://schemas.microsoft.com/office/powerpoint/2010/main" val="110077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27</a:t>
            </a:fld>
            <a:endParaRPr lang="en-US"/>
          </a:p>
        </p:txBody>
      </p:sp>
    </p:spTree>
    <p:extLst>
      <p:ext uri="{BB962C8B-B14F-4D97-AF65-F5344CB8AC3E}">
        <p14:creationId xmlns:p14="http://schemas.microsoft.com/office/powerpoint/2010/main" val="1298736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28</a:t>
            </a:fld>
            <a:endParaRPr lang="en-US"/>
          </a:p>
        </p:txBody>
      </p:sp>
    </p:spTree>
    <p:extLst>
      <p:ext uri="{BB962C8B-B14F-4D97-AF65-F5344CB8AC3E}">
        <p14:creationId xmlns:p14="http://schemas.microsoft.com/office/powerpoint/2010/main" val="535681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29</a:t>
            </a:fld>
            <a:endParaRPr lang="en-US"/>
          </a:p>
        </p:txBody>
      </p:sp>
    </p:spTree>
    <p:extLst>
      <p:ext uri="{BB962C8B-B14F-4D97-AF65-F5344CB8AC3E}">
        <p14:creationId xmlns:p14="http://schemas.microsoft.com/office/powerpoint/2010/main" val="170182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3</a:t>
            </a:fld>
            <a:endParaRPr lang="en-US"/>
          </a:p>
        </p:txBody>
      </p:sp>
    </p:spTree>
    <p:extLst>
      <p:ext uri="{BB962C8B-B14F-4D97-AF65-F5344CB8AC3E}">
        <p14:creationId xmlns:p14="http://schemas.microsoft.com/office/powerpoint/2010/main" val="1422533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30</a:t>
            </a:fld>
            <a:endParaRPr lang="en-US"/>
          </a:p>
        </p:txBody>
      </p:sp>
    </p:spTree>
    <p:extLst>
      <p:ext uri="{BB962C8B-B14F-4D97-AF65-F5344CB8AC3E}">
        <p14:creationId xmlns:p14="http://schemas.microsoft.com/office/powerpoint/2010/main" val="199393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31</a:t>
            </a:fld>
            <a:endParaRPr lang="en-US"/>
          </a:p>
        </p:txBody>
      </p:sp>
    </p:spTree>
    <p:extLst>
      <p:ext uri="{BB962C8B-B14F-4D97-AF65-F5344CB8AC3E}">
        <p14:creationId xmlns:p14="http://schemas.microsoft.com/office/powerpoint/2010/main" val="103880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32</a:t>
            </a:fld>
            <a:endParaRPr lang="en-US"/>
          </a:p>
        </p:txBody>
      </p:sp>
    </p:spTree>
    <p:extLst>
      <p:ext uri="{BB962C8B-B14F-4D97-AF65-F5344CB8AC3E}">
        <p14:creationId xmlns:p14="http://schemas.microsoft.com/office/powerpoint/2010/main" val="12317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 </a:t>
            </a:r>
          </a:p>
        </p:txBody>
      </p:sp>
      <p:sp>
        <p:nvSpPr>
          <p:cNvPr id="4" name="Slide Number Placeholder 3"/>
          <p:cNvSpPr>
            <a:spLocks noGrp="1"/>
          </p:cNvSpPr>
          <p:nvPr>
            <p:ph type="sldNum" sz="quarter" idx="5"/>
          </p:nvPr>
        </p:nvSpPr>
        <p:spPr/>
        <p:txBody>
          <a:bodyPr/>
          <a:lstStyle/>
          <a:p>
            <a:fld id="{479A4ED1-BEF4-4308-AB72-0C2EE7DACEAB}" type="slidenum">
              <a:rPr lang="en-US" smtClean="0"/>
              <a:t>4</a:t>
            </a:fld>
            <a:endParaRPr lang="en-US"/>
          </a:p>
        </p:txBody>
      </p:sp>
    </p:spTree>
    <p:extLst>
      <p:ext uri="{BB962C8B-B14F-4D97-AF65-F5344CB8AC3E}">
        <p14:creationId xmlns:p14="http://schemas.microsoft.com/office/powerpoint/2010/main" val="140237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5</a:t>
            </a:fld>
            <a:endParaRPr lang="en-US"/>
          </a:p>
        </p:txBody>
      </p:sp>
    </p:spTree>
    <p:extLst>
      <p:ext uri="{BB962C8B-B14F-4D97-AF65-F5344CB8AC3E}">
        <p14:creationId xmlns:p14="http://schemas.microsoft.com/office/powerpoint/2010/main" val="107287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en-US">
                <a:latin typeface="Aptos"/>
                <a:ea typeface="Calibri"/>
                <a:cs typeface="Calibri"/>
              </a:rPr>
              <a:t>In</a:t>
            </a:r>
            <a:r>
              <a:rPr lang="en-US" sz="1200">
                <a:latin typeface="Aptos"/>
                <a:ea typeface="Calibri"/>
                <a:cs typeface="Calibri"/>
              </a:rPr>
              <a:t> a recent </a:t>
            </a:r>
            <a:r>
              <a:rPr lang="en-US" sz="1200" err="1">
                <a:latin typeface="Aptos"/>
                <a:ea typeface="Calibri"/>
                <a:cs typeface="Calibri"/>
              </a:rPr>
              <a:t>Cluen</a:t>
            </a:r>
            <a:r>
              <a:rPr lang="en-US" sz="1200">
                <a:latin typeface="Aptos"/>
                <a:ea typeface="Calibri"/>
                <a:cs typeface="Calibri"/>
              </a:rPr>
              <a:t> Survey</a:t>
            </a:r>
            <a:r>
              <a:rPr lang="en-US">
                <a:latin typeface="Aptos"/>
                <a:ea typeface="Calibri"/>
                <a:cs typeface="Calibri"/>
              </a:rPr>
              <a:t>,</a:t>
            </a:r>
            <a:r>
              <a:rPr lang="en-US" sz="1200">
                <a:latin typeface="Aptos"/>
                <a:ea typeface="Calibri"/>
                <a:cs typeface="Calibri"/>
              </a:rPr>
              <a:t> we learned that 40% of respondents are not managing their new Business Development relationships in their executive search database</a:t>
            </a:r>
            <a:r>
              <a:rPr lang="en-US">
                <a:latin typeface="Aptos"/>
                <a:ea typeface="Calibri"/>
                <a:cs typeface="Calibri"/>
              </a:rPr>
              <a:t>.-</a:t>
            </a:r>
            <a:endParaRPr lang="en-US" sz="1200">
              <a:latin typeface="Aptos"/>
              <a:ea typeface="Calibri"/>
              <a:cs typeface="Calibri"/>
            </a:endParaRPr>
          </a:p>
          <a:p>
            <a:pPr>
              <a:defRPr/>
            </a:pPr>
            <a:endParaRPr lang="en-US">
              <a:latin typeface="Aptos"/>
              <a:ea typeface="Calibri"/>
              <a:cs typeface="Calibri"/>
            </a:endParaRPr>
          </a:p>
          <a:p>
            <a:pPr marL="0" marR="0" lvl="0" indent="0" algn="l" defTabSz="914400">
              <a:lnSpc>
                <a:spcPct val="100000"/>
              </a:lnSpc>
              <a:spcBef>
                <a:spcPts val="0"/>
              </a:spcBef>
              <a:spcAft>
                <a:spcPts val="0"/>
              </a:spcAft>
              <a:buClrTx/>
              <a:buSzTx/>
              <a:buFontTx/>
              <a:buNone/>
              <a:tabLst/>
              <a:defRPr/>
            </a:pPr>
            <a:r>
              <a:rPr lang="en-US" sz="1200">
                <a:latin typeface="Aptos"/>
                <a:ea typeface="Calibri"/>
                <a:cs typeface="Calibri"/>
              </a:rPr>
              <a:t>Firms can be missing out on a big benefit of keeping things in one system-Aside from the obvious benefit that you don’t have to manage multiple systems, you’re more likely to see the opportunities when they are in one system. As you’ve probably experienced, candidates can become clients and clients can become candidates. The easiest clients to win, come from past searches – converting your placed candidate or even a silver medalist into a new client, will increase repeat business. </a:t>
            </a:r>
            <a:r>
              <a:rPr lang="en-US" sz="1800">
                <a:effectLst/>
                <a:latin typeface="Aptos"/>
                <a:ea typeface="Aptos" panose="020B0004020202020204" pitchFamily="34" charset="0"/>
                <a:cs typeface="Times New Roman" panose="02020603050405020304" pitchFamily="18" charset="0"/>
              </a:rPr>
              <a:t>If you work in a team, you can leverage each other’s connections to get access to new unions and avoid risk of crossing wires or toe stepping. </a:t>
            </a:r>
            <a:r>
              <a:rPr lang="en-US" sz="1200">
                <a:latin typeface="Aptos"/>
                <a:ea typeface="Calibri"/>
                <a:cs typeface="Calibri"/>
              </a:rPr>
              <a:t>Some databases are purpose built to help you connect the dots between people and opportunities –and will even make suggestions for potential introductions. They can also help you build and manage lists of prospects for automated outreach and periodic reminders.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ptos"/>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rgbClr val="001D35"/>
                </a:solidFill>
                <a:effectLst/>
                <a:latin typeface="Google Sans"/>
              </a:rPr>
              <a:t>"You can't really know where you're going until you know where you've been“ – Now </a:t>
            </a:r>
            <a:r>
              <a:rPr lang="en-US" sz="1200">
                <a:latin typeface="Aptos"/>
                <a:ea typeface="Calibri"/>
                <a:cs typeface="Calibri"/>
              </a:rPr>
              <a:t>I know Maya Angelou wasn’t talking about Business Development when she said this, but it seemed fitting. Until you measure your results, it will be difficult to see where you’re going or how to adjust. Systems designed to support pipeline tracking should give you insight into to your pipeline value, win/loss ratios, success by consultant, sector, and view on your BD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ptos"/>
              <a:ea typeface="Calibri"/>
              <a:cs typeface="Calibri"/>
            </a:endParaRPr>
          </a:p>
          <a:p>
            <a:pPr>
              <a:defRPr/>
            </a:pPr>
            <a:br>
              <a:rPr lang="en-US" sz="1200">
                <a:latin typeface="Aptos"/>
                <a:ea typeface="Calibri"/>
                <a:cs typeface="Calibri"/>
              </a:rPr>
            </a:br>
            <a:r>
              <a:rPr lang="en-US" sz="800">
                <a:latin typeface="Aptos"/>
                <a:ea typeface="Calibri"/>
                <a:cs typeface="Calibri"/>
              </a:rPr>
              <a:t>Consequence of not tracking it in Low internal visibility- seeing who has been approached as a candidate or for new business, poor team collaboration, risk of crossing wires, having to switch between systems,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6</a:t>
            </a:fld>
            <a:endParaRPr lang="en-US"/>
          </a:p>
        </p:txBody>
      </p:sp>
    </p:spTree>
    <p:extLst>
      <p:ext uri="{BB962C8B-B14F-4D97-AF65-F5344CB8AC3E}">
        <p14:creationId xmlns:p14="http://schemas.microsoft.com/office/powerpoint/2010/main" val="149071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As an example, Cluen’s software Encore, has a built-in pipeline tracker to help visualize your opportunities, plot future search work and forecast potential revenues. </a:t>
            </a:r>
          </a:p>
          <a:p>
            <a:endParaRPr lang="en-US"/>
          </a:p>
          <a:p>
            <a:r>
              <a:rPr lang="en-US"/>
              <a:t>What ever tool you use should have something to measure your upcoming work and efforts whether you’re in a team or on your own.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a:ea typeface="Aptos" panose="020B0004020202020204" pitchFamily="34" charset="0"/>
                <a:cs typeface="Times New Roman" panose="02020603050405020304" pitchFamily="18" charset="0"/>
              </a:rPr>
              <a:t>Even if you don’t have a system like Encore, you can still track your opportunities in a spreadsheet </a:t>
            </a:r>
            <a:r>
              <a:rPr lang="en-US" sz="1800" kern="100">
                <a:latin typeface="Aptos"/>
                <a:ea typeface="Aptos" panose="020B0004020202020204" pitchFamily="34" charset="0"/>
                <a:cs typeface="Times New Roman" panose="02020603050405020304" pitchFamily="18" charset="0"/>
              </a:rPr>
              <a:t>.</a:t>
            </a:r>
            <a:endParaRPr lang="en-US" sz="1800" kern="100">
              <a:effectLst/>
              <a:latin typeface="Aptos"/>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7</a:t>
            </a:fld>
            <a:endParaRPr lang="en-US"/>
          </a:p>
        </p:txBody>
      </p:sp>
    </p:spTree>
    <p:extLst>
      <p:ext uri="{BB962C8B-B14F-4D97-AF65-F5344CB8AC3E}">
        <p14:creationId xmlns:p14="http://schemas.microsoft.com/office/powerpoint/2010/main" val="22181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might remember in May we talked about using Generative AI to help focus BD efforts at target clients or prospects. I showed an example where I uploaded a company’s annual report and was able to get ChatGPT to identify where they might be hiring and highlights on their recent executive and board moves. </a:t>
            </a:r>
          </a:p>
          <a:p>
            <a:endParaRPr lang="en-US"/>
          </a:p>
          <a:p>
            <a:r>
              <a:rPr lang="en-US"/>
              <a:t>Another use for Gen AI is in content creation. One of the key collateral pieces used by marketers is content in the form of newsletters, articles, and education. With the assistance of ChatGPT you can quickly produce material to share with your target market. </a:t>
            </a:r>
          </a:p>
        </p:txBody>
      </p:sp>
      <p:sp>
        <p:nvSpPr>
          <p:cNvPr id="4" name="Slide Number Placeholder 3"/>
          <p:cNvSpPr>
            <a:spLocks noGrp="1"/>
          </p:cNvSpPr>
          <p:nvPr>
            <p:ph type="sldNum" sz="quarter" idx="5"/>
          </p:nvPr>
        </p:nvSpPr>
        <p:spPr/>
        <p:txBody>
          <a:bodyPr/>
          <a:lstStyle/>
          <a:p>
            <a:fld id="{479A4ED1-BEF4-4308-AB72-0C2EE7DACEAB}" type="slidenum">
              <a:rPr lang="en-US" smtClean="0"/>
              <a:t>8</a:t>
            </a:fld>
            <a:endParaRPr lang="en-US"/>
          </a:p>
        </p:txBody>
      </p:sp>
    </p:spTree>
    <p:extLst>
      <p:ext uri="{BB962C8B-B14F-4D97-AF65-F5344CB8AC3E}">
        <p14:creationId xmlns:p14="http://schemas.microsoft.com/office/powerpoint/2010/main" val="37925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9A4ED1-BEF4-4308-AB72-0C2EE7DACEAB}" type="slidenum">
              <a:rPr lang="en-US" smtClean="0"/>
              <a:t>9</a:t>
            </a:fld>
            <a:endParaRPr lang="en-US"/>
          </a:p>
        </p:txBody>
      </p:sp>
    </p:spTree>
    <p:extLst>
      <p:ext uri="{BB962C8B-B14F-4D97-AF65-F5344CB8AC3E}">
        <p14:creationId xmlns:p14="http://schemas.microsoft.com/office/powerpoint/2010/main" val="151001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A92269-76BB-4071-AAE6-DC76D4F9272B}"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409007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A92269-76BB-4071-AAE6-DC76D4F9272B}"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316957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A92269-76BB-4071-AAE6-DC76D4F9272B}"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46508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A92269-76BB-4071-AAE6-DC76D4F9272B}"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2724915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A92269-76BB-4071-AAE6-DC76D4F9272B}"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52604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A92269-76BB-4071-AAE6-DC76D4F9272B}"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1888309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92269-76BB-4071-AAE6-DC76D4F9272B}"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856470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A92269-76BB-4071-AAE6-DC76D4F9272B}"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418164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A92269-76BB-4071-AAE6-DC76D4F9272B}"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642630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A92269-76BB-4071-AAE6-DC76D4F9272B}"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71930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A92269-76BB-4071-AAE6-DC76D4F9272B}"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F165F-B3D9-4431-AF99-69C9BA5C2AF8}" type="slidenum">
              <a:rPr lang="en-US" smtClean="0"/>
              <a:t>‹#›</a:t>
            </a:fld>
            <a:endParaRPr lang="en-US"/>
          </a:p>
        </p:txBody>
      </p:sp>
    </p:spTree>
    <p:extLst>
      <p:ext uri="{BB962C8B-B14F-4D97-AF65-F5344CB8AC3E}">
        <p14:creationId xmlns:p14="http://schemas.microsoft.com/office/powerpoint/2010/main" val="143645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92269-76BB-4071-AAE6-DC76D4F9272B}"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F165F-B3D9-4431-AF99-69C9BA5C2AF8}" type="slidenum">
              <a:rPr lang="en-US" smtClean="0"/>
              <a:t>‹#›</a:t>
            </a:fld>
            <a:endParaRPr lang="en-US"/>
          </a:p>
        </p:txBody>
      </p:sp>
    </p:spTree>
    <p:extLst>
      <p:ext uri="{BB962C8B-B14F-4D97-AF65-F5344CB8AC3E}">
        <p14:creationId xmlns:p14="http://schemas.microsoft.com/office/powerpoint/2010/main" val="11025590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5.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ads.google.com/home/how-it-work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cluen.com/search-firms" TargetMode="External"/><Relationship Id="rId4" Type="http://schemas.openxmlformats.org/officeDocument/2006/relationships/image" Target="../media/image2.jpeg"/><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vimeo.com/946442365/c1b8ce0ec7?ts=0&amp;share=copy"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A4337B-FCFE-4127-9CFE-E6A62379F2F6}"/>
              </a:ext>
            </a:extLst>
          </p:cNvPr>
          <p:cNvSpPr txBox="1"/>
          <p:nvPr/>
        </p:nvSpPr>
        <p:spPr>
          <a:xfrm>
            <a:off x="804672" y="3777859"/>
            <a:ext cx="5946579" cy="281453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a:solidFill>
                  <a:schemeClr val="tx2"/>
                </a:solidFill>
                <a:latin typeface="+mj-lt"/>
                <a:ea typeface="+mj-ea"/>
                <a:cs typeface="+mj-cs"/>
              </a:rPr>
              <a:t>Pipeline Power</a:t>
            </a:r>
            <a:endParaRPr lang="en-US" sz="2800">
              <a:solidFill>
                <a:schemeClr val="tx2"/>
              </a:solidFill>
              <a:latin typeface="+mj-lt"/>
              <a:ea typeface="+mj-ea"/>
              <a:cs typeface="+mj-cs"/>
            </a:endParaRPr>
          </a:p>
          <a:p>
            <a:pPr>
              <a:lnSpc>
                <a:spcPct val="90000"/>
              </a:lnSpc>
              <a:spcBef>
                <a:spcPct val="0"/>
              </a:spcBef>
              <a:spcAft>
                <a:spcPts val="600"/>
              </a:spcAft>
            </a:pPr>
            <a:r>
              <a:rPr lang="en-US" sz="2800">
                <a:solidFill>
                  <a:schemeClr val="tx2"/>
                </a:solidFill>
                <a:latin typeface="+mj-lt"/>
                <a:ea typeface="+mj-ea"/>
                <a:cs typeface="+mj-cs"/>
              </a:rPr>
              <a:t>Marketing Strategies to Attract</a:t>
            </a:r>
          </a:p>
          <a:p>
            <a:pPr>
              <a:lnSpc>
                <a:spcPct val="90000"/>
              </a:lnSpc>
              <a:spcBef>
                <a:spcPct val="0"/>
              </a:spcBef>
              <a:spcAft>
                <a:spcPts val="600"/>
              </a:spcAft>
            </a:pPr>
            <a:r>
              <a:rPr lang="en-US" sz="2800">
                <a:solidFill>
                  <a:schemeClr val="tx2"/>
                </a:solidFill>
                <a:latin typeface="+mj-lt"/>
                <a:ea typeface="+mj-ea"/>
                <a:cs typeface="+mj-cs"/>
              </a:rPr>
              <a:t>and Win New Business </a:t>
            </a:r>
            <a:br>
              <a:rPr lang="en-US" sz="2800">
                <a:solidFill>
                  <a:schemeClr val="tx2"/>
                </a:solidFill>
                <a:latin typeface="+mj-lt"/>
                <a:ea typeface="+mj-ea"/>
                <a:cs typeface="+mj-cs"/>
              </a:rPr>
            </a:br>
            <a:br>
              <a:rPr lang="en-US" sz="2800">
                <a:solidFill>
                  <a:schemeClr val="tx2"/>
                </a:solidFill>
                <a:latin typeface="+mj-lt"/>
                <a:ea typeface="+mj-ea"/>
                <a:cs typeface="+mj-cs"/>
              </a:rPr>
            </a:br>
            <a:r>
              <a:rPr lang="en-US">
                <a:solidFill>
                  <a:schemeClr val="tx2"/>
                </a:solidFill>
                <a:latin typeface="+mj-lt"/>
                <a:ea typeface="+mj-ea"/>
                <a:cs typeface="+mj-cs"/>
              </a:rPr>
              <a:t>Presented by: Heidi Braun and Julie Travers</a:t>
            </a:r>
            <a:br>
              <a:rPr lang="en-US" sz="2800">
                <a:solidFill>
                  <a:schemeClr val="tx2"/>
                </a:solidFill>
                <a:latin typeface="+mj-lt"/>
                <a:ea typeface="+mj-ea"/>
                <a:cs typeface="+mj-cs"/>
              </a:rPr>
            </a:br>
            <a:br>
              <a:rPr lang="en-US" sz="2800">
                <a:solidFill>
                  <a:schemeClr val="tx2"/>
                </a:solidFill>
                <a:latin typeface="+mj-lt"/>
                <a:ea typeface="+mj-ea"/>
                <a:cs typeface="+mj-cs"/>
              </a:rPr>
            </a:br>
            <a:r>
              <a:rPr lang="en-US">
                <a:solidFill>
                  <a:schemeClr val="tx2"/>
                </a:solidFill>
                <a:latin typeface="+mj-lt"/>
                <a:ea typeface="+mj-ea"/>
                <a:cs typeface="+mj-cs"/>
              </a:rPr>
              <a:t>September 25, 2024</a:t>
            </a:r>
          </a:p>
        </p:txBody>
      </p:sp>
      <p:grpSp>
        <p:nvGrpSpPr>
          <p:cNvPr id="17" name="Group 16">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18" name="Freeform: Shape 17">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24" name="Freeform: Shape 23">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p:cNvSpPr>
            <a:spLocks noGrp="1"/>
          </p:cNvSpPr>
          <p:nvPr>
            <p:ph type="subTitle" idx="1"/>
          </p:nvPr>
        </p:nvSpPr>
        <p:spPr>
          <a:xfrm>
            <a:off x="804672" y="2939026"/>
            <a:ext cx="5946202" cy="838831"/>
          </a:xfrm>
        </p:spPr>
        <p:txBody>
          <a:bodyPr vert="horz" lIns="91440" tIns="45720" rIns="91440" bIns="45720" rtlCol="0" anchor="b">
            <a:normAutofit/>
          </a:bodyPr>
          <a:lstStyle/>
          <a:p>
            <a:pPr algn="l"/>
            <a:endParaRPr lang="en-US" sz="2000">
              <a:solidFill>
                <a:schemeClr val="tx2"/>
              </a:solidFill>
            </a:endParaRPr>
          </a:p>
          <a:p>
            <a:pPr algn="l"/>
            <a:endParaRPr lang="en-US" sz="2000">
              <a:solidFill>
                <a:schemeClr val="tx2"/>
              </a:solidFill>
            </a:endParaRPr>
          </a:p>
          <a:p>
            <a:pPr algn="l"/>
            <a:endParaRPr lang="en-US" sz="2000">
              <a:solidFill>
                <a:schemeClr val="tx2"/>
              </a:solidFill>
            </a:endParaRPr>
          </a:p>
          <a:p>
            <a:pPr algn="l"/>
            <a:endParaRPr lang="en-US" sz="2000">
              <a:solidFill>
                <a:schemeClr val="tx2"/>
              </a:solidFill>
            </a:endParaRPr>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305" y="699857"/>
            <a:ext cx="2378315" cy="499447"/>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8442670" y="4089503"/>
            <a:ext cx="3421939" cy="2284144"/>
          </a:xfrm>
          <a:prstGeom prst="rect">
            <a:avLst/>
          </a:prstGeom>
        </p:spPr>
      </p:pic>
    </p:spTree>
    <p:extLst>
      <p:ext uri="{BB962C8B-B14F-4D97-AF65-F5344CB8AC3E}">
        <p14:creationId xmlns:p14="http://schemas.microsoft.com/office/powerpoint/2010/main" val="290234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llout: Right Arrow 8">
            <a:extLst>
              <a:ext uri="{FF2B5EF4-FFF2-40B4-BE49-F238E27FC236}">
                <a16:creationId xmlns:a16="http://schemas.microsoft.com/office/drawing/2014/main" id="{D482B2A1-C263-B736-0A34-F0242BFA1C38}"/>
              </a:ext>
            </a:extLst>
          </p:cNvPr>
          <p:cNvSpPr/>
          <p:nvPr/>
        </p:nvSpPr>
        <p:spPr>
          <a:xfrm>
            <a:off x="8476958"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a:p>
        </p:txBody>
      </p:sp>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5" name="TextBox 4">
            <a:extLst>
              <a:ext uri="{FF2B5EF4-FFF2-40B4-BE49-F238E27FC236}">
                <a16:creationId xmlns:a16="http://schemas.microsoft.com/office/drawing/2014/main" id="{0180655A-57CB-96D5-9969-4D276EE8CFEB}"/>
              </a:ext>
            </a:extLst>
          </p:cNvPr>
          <p:cNvSpPr txBox="1"/>
          <p:nvPr/>
        </p:nvSpPr>
        <p:spPr>
          <a:xfrm>
            <a:off x="-2208" y="483704"/>
            <a:ext cx="122074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 Sequence That Works</a:t>
            </a:r>
          </a:p>
        </p:txBody>
      </p:sp>
      <p:grpSp>
        <p:nvGrpSpPr>
          <p:cNvPr id="2" name="Group 1">
            <a:extLst>
              <a:ext uri="{FF2B5EF4-FFF2-40B4-BE49-F238E27FC236}">
                <a16:creationId xmlns:a16="http://schemas.microsoft.com/office/drawing/2014/main" id="{3F47C285-8A64-AAA4-9821-9CB281ACBE1C}"/>
              </a:ext>
            </a:extLst>
          </p:cNvPr>
          <p:cNvGrpSpPr/>
          <p:nvPr/>
        </p:nvGrpSpPr>
        <p:grpSpPr>
          <a:xfrm>
            <a:off x="2998611" y="2014921"/>
            <a:ext cx="6194778" cy="1834443"/>
            <a:chOff x="2205859" y="2486752"/>
            <a:chExt cx="6194778" cy="1834443"/>
          </a:xfrm>
        </p:grpSpPr>
        <p:sp>
          <p:nvSpPr>
            <p:cNvPr id="6" name="Callout: Right Arrow 5">
              <a:extLst>
                <a:ext uri="{FF2B5EF4-FFF2-40B4-BE49-F238E27FC236}">
                  <a16:creationId xmlns:a16="http://schemas.microsoft.com/office/drawing/2014/main" id="{96F1BA49-30B2-5503-F8A7-A7F5843D6967}"/>
                </a:ext>
              </a:extLst>
            </p:cNvPr>
            <p:cNvSpPr/>
            <p:nvPr/>
          </p:nvSpPr>
          <p:spPr>
            <a:xfrm>
              <a:off x="4294303"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Email</a:t>
              </a:r>
            </a:p>
          </p:txBody>
        </p:sp>
        <p:sp>
          <p:nvSpPr>
            <p:cNvPr id="7" name="Callout: Right Arrow 6">
              <a:extLst>
                <a:ext uri="{FF2B5EF4-FFF2-40B4-BE49-F238E27FC236}">
                  <a16:creationId xmlns:a16="http://schemas.microsoft.com/office/drawing/2014/main" id="{B7292631-D089-B54B-4B5A-D2E7C9AD57F0}"/>
                </a:ext>
              </a:extLst>
            </p:cNvPr>
            <p:cNvSpPr/>
            <p:nvPr/>
          </p:nvSpPr>
          <p:spPr>
            <a:xfrm>
              <a:off x="6368637"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t>Ads</a:t>
              </a:r>
              <a:br>
                <a:rPr lang="en-US" sz="2400" b="1"/>
              </a:br>
              <a:r>
                <a:rPr lang="en-US" sz="2400" b="1"/>
                <a:t>SEO</a:t>
              </a:r>
              <a:br>
                <a:rPr lang="en-US" sz="2400" b="1"/>
              </a:br>
              <a:r>
                <a:rPr lang="en-US" sz="2400" b="1"/>
                <a:t>SEM</a:t>
              </a:r>
            </a:p>
          </p:txBody>
        </p:sp>
        <p:sp>
          <p:nvSpPr>
            <p:cNvPr id="8" name="Callout: Right Arrow 7">
              <a:extLst>
                <a:ext uri="{FF2B5EF4-FFF2-40B4-BE49-F238E27FC236}">
                  <a16:creationId xmlns:a16="http://schemas.microsoft.com/office/drawing/2014/main" id="{04C010D0-96AA-E5EE-A4A3-1FB7A4E79835}"/>
                </a:ext>
              </a:extLst>
            </p:cNvPr>
            <p:cNvSpPr/>
            <p:nvPr/>
          </p:nvSpPr>
          <p:spPr>
            <a:xfrm>
              <a:off x="2205859"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t>Content</a:t>
              </a:r>
            </a:p>
          </p:txBody>
        </p:sp>
      </p:grpSp>
    </p:spTree>
    <p:extLst>
      <p:ext uri="{BB962C8B-B14F-4D97-AF65-F5344CB8AC3E}">
        <p14:creationId xmlns:p14="http://schemas.microsoft.com/office/powerpoint/2010/main" val="291802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20" y="0"/>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5" name="TextBox 4">
            <a:extLst>
              <a:ext uri="{FF2B5EF4-FFF2-40B4-BE49-F238E27FC236}">
                <a16:creationId xmlns:a16="http://schemas.microsoft.com/office/drawing/2014/main" id="{0180655A-57CB-96D5-9969-4D276EE8CFEB}"/>
              </a:ext>
            </a:extLst>
          </p:cNvPr>
          <p:cNvSpPr txBox="1"/>
          <p:nvPr/>
        </p:nvSpPr>
        <p:spPr>
          <a:xfrm>
            <a:off x="-2208" y="483704"/>
            <a:ext cx="122074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 Sequence That Works</a:t>
            </a:r>
          </a:p>
        </p:txBody>
      </p:sp>
      <p:grpSp>
        <p:nvGrpSpPr>
          <p:cNvPr id="2" name="Group 1">
            <a:extLst>
              <a:ext uri="{FF2B5EF4-FFF2-40B4-BE49-F238E27FC236}">
                <a16:creationId xmlns:a16="http://schemas.microsoft.com/office/drawing/2014/main" id="{6813670C-A98E-B4B4-3654-B1BB241FD921}"/>
              </a:ext>
            </a:extLst>
          </p:cNvPr>
          <p:cNvGrpSpPr/>
          <p:nvPr/>
        </p:nvGrpSpPr>
        <p:grpSpPr>
          <a:xfrm>
            <a:off x="3012483" y="2013528"/>
            <a:ext cx="6194777" cy="1834444"/>
            <a:chOff x="2205859" y="2486751"/>
            <a:chExt cx="6194777" cy="1834444"/>
          </a:xfrm>
        </p:grpSpPr>
        <p:sp>
          <p:nvSpPr>
            <p:cNvPr id="6" name="Callout: Right Arrow 5">
              <a:extLst>
                <a:ext uri="{FF2B5EF4-FFF2-40B4-BE49-F238E27FC236}">
                  <a16:creationId xmlns:a16="http://schemas.microsoft.com/office/drawing/2014/main" id="{96F1BA49-30B2-5503-F8A7-A7F5843D6967}"/>
                </a:ext>
              </a:extLst>
            </p:cNvPr>
            <p:cNvSpPr/>
            <p:nvPr/>
          </p:nvSpPr>
          <p:spPr>
            <a:xfrm>
              <a:off x="4294303" y="2486752"/>
              <a:ext cx="2032000" cy="1834443"/>
            </a:xfrm>
            <a:prstGeom prst="rightArrowCallout">
              <a:avLst/>
            </a:prstGeom>
            <a:ln>
              <a:solidFill>
                <a:schemeClr val="bg1"/>
              </a:solidFill>
            </a:ln>
            <a:effectLst>
              <a:outerShdw dist="50800" dir="5400000"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lt1">
                      <a:alpha val="25000"/>
                    </a:schemeClr>
                  </a:solidFill>
                </a:rPr>
                <a:t>Email</a:t>
              </a:r>
            </a:p>
          </p:txBody>
        </p:sp>
        <p:sp>
          <p:nvSpPr>
            <p:cNvPr id="7" name="Callout: Right Arrow 6">
              <a:extLst>
                <a:ext uri="{FF2B5EF4-FFF2-40B4-BE49-F238E27FC236}">
                  <a16:creationId xmlns:a16="http://schemas.microsoft.com/office/drawing/2014/main" id="{B7292631-D089-B54B-4B5A-D2E7C9AD57F0}"/>
                </a:ext>
              </a:extLst>
            </p:cNvPr>
            <p:cNvSpPr/>
            <p:nvPr/>
          </p:nvSpPr>
          <p:spPr>
            <a:xfrm>
              <a:off x="6368636" y="2486751"/>
              <a:ext cx="2032000" cy="1834443"/>
            </a:xfrm>
            <a:prstGeom prst="rightArrowCallout">
              <a:avLst/>
            </a:prstGeom>
            <a:ln>
              <a:solidFill>
                <a:schemeClr val="bg1"/>
              </a:solidFill>
            </a:ln>
            <a:effectLst>
              <a:outerShdw blurRad="50800" dist="50800" dir="5400000"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lt1">
                      <a:alpha val="25000"/>
                    </a:schemeClr>
                  </a:solidFill>
                </a:rPr>
                <a:t>Ads</a:t>
              </a:r>
              <a:br>
                <a:rPr lang="en-US" sz="2400" b="1">
                  <a:solidFill>
                    <a:schemeClr val="lt1">
                      <a:alpha val="25000"/>
                    </a:schemeClr>
                  </a:solidFill>
                </a:rPr>
              </a:br>
              <a:r>
                <a:rPr lang="en-US" sz="2400" b="1">
                  <a:solidFill>
                    <a:schemeClr val="lt1">
                      <a:alpha val="25000"/>
                    </a:schemeClr>
                  </a:solidFill>
                </a:rPr>
                <a:t>SEO</a:t>
              </a:r>
              <a:br>
                <a:rPr lang="en-US" sz="2400" b="1">
                  <a:solidFill>
                    <a:schemeClr val="lt1">
                      <a:alpha val="25000"/>
                    </a:schemeClr>
                  </a:solidFill>
                </a:rPr>
              </a:br>
              <a:r>
                <a:rPr lang="en-US" sz="2400" b="1">
                  <a:solidFill>
                    <a:schemeClr val="lt1">
                      <a:alpha val="25000"/>
                    </a:schemeClr>
                  </a:solidFill>
                </a:rPr>
                <a:t>SEM</a:t>
              </a:r>
            </a:p>
          </p:txBody>
        </p:sp>
        <p:sp>
          <p:nvSpPr>
            <p:cNvPr id="8" name="Callout: Right Arrow 7">
              <a:extLst>
                <a:ext uri="{FF2B5EF4-FFF2-40B4-BE49-F238E27FC236}">
                  <a16:creationId xmlns:a16="http://schemas.microsoft.com/office/drawing/2014/main" id="{04C010D0-96AA-E5EE-A4A3-1FB7A4E79835}"/>
                </a:ext>
              </a:extLst>
            </p:cNvPr>
            <p:cNvSpPr/>
            <p:nvPr/>
          </p:nvSpPr>
          <p:spPr>
            <a:xfrm>
              <a:off x="2205859"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t>Content</a:t>
              </a:r>
            </a:p>
          </p:txBody>
        </p:sp>
      </p:grpSp>
    </p:spTree>
    <p:extLst>
      <p:ext uri="{BB962C8B-B14F-4D97-AF65-F5344CB8AC3E}">
        <p14:creationId xmlns:p14="http://schemas.microsoft.com/office/powerpoint/2010/main" val="172131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5" name="TextBox 4">
            <a:extLst>
              <a:ext uri="{FF2B5EF4-FFF2-40B4-BE49-F238E27FC236}">
                <a16:creationId xmlns:a16="http://schemas.microsoft.com/office/drawing/2014/main" id="{C9211A71-7841-6CD6-BB5B-86CB1DEAD108}"/>
              </a:ext>
            </a:extLst>
          </p:cNvPr>
          <p:cNvSpPr txBox="1"/>
          <p:nvPr/>
        </p:nvSpPr>
        <p:spPr>
          <a:xfrm>
            <a:off x="1" y="530086"/>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AI Content Generation</a:t>
            </a:r>
            <a:endParaRPr lang="en-US" sz="3600"/>
          </a:p>
        </p:txBody>
      </p:sp>
      <p:sp>
        <p:nvSpPr>
          <p:cNvPr id="6" name="TextBox 5">
            <a:extLst>
              <a:ext uri="{FF2B5EF4-FFF2-40B4-BE49-F238E27FC236}">
                <a16:creationId xmlns:a16="http://schemas.microsoft.com/office/drawing/2014/main" id="{0DB115F0-2A7B-E2E9-12EC-0059EF168B50}"/>
              </a:ext>
            </a:extLst>
          </p:cNvPr>
          <p:cNvSpPr txBox="1"/>
          <p:nvPr/>
        </p:nvSpPr>
        <p:spPr>
          <a:xfrm>
            <a:off x="972733" y="1351330"/>
            <a:ext cx="10457267" cy="4079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0000"/>
                </a:solidFill>
                <a:ea typeface="+mn-lt"/>
                <a:cs typeface="+mn-lt"/>
              </a:rPr>
              <a:t>Save time and creative brain-power.</a:t>
            </a:r>
            <a:endParaRPr lang="en-US"/>
          </a:p>
          <a:p>
            <a:endParaRPr lang="en-US" sz="2000" b="1">
              <a:ea typeface="+mn-lt"/>
              <a:cs typeface="+mn-lt"/>
            </a:endParaRPr>
          </a:p>
          <a:p>
            <a:pPr marL="342900" indent="-342900">
              <a:buFont typeface="Arial"/>
              <a:buChar char="•"/>
            </a:pPr>
            <a:r>
              <a:rPr lang="en-US" sz="2000">
                <a:ea typeface="+mn-lt"/>
                <a:cs typeface="+mn-lt"/>
              </a:rPr>
              <a:t>Buffer’s AI Assistant $5/month or free version</a:t>
            </a:r>
          </a:p>
          <a:p>
            <a:pPr marL="342900" indent="-342900">
              <a:buFont typeface="Arial"/>
              <a:buChar char="•"/>
            </a:pPr>
            <a:r>
              <a:rPr lang="en-US" sz="2000">
                <a:ea typeface="+mn-lt"/>
                <a:cs typeface="+mn-lt"/>
              </a:rPr>
              <a:t>Narrato AI Content Genie $36/month for small teams with a free trial</a:t>
            </a:r>
          </a:p>
          <a:p>
            <a:endParaRPr lang="en-US" sz="2000" b="1">
              <a:ea typeface="+mn-lt"/>
              <a:cs typeface="+mn-lt"/>
            </a:endParaRPr>
          </a:p>
          <a:p>
            <a:r>
              <a:rPr lang="en-US" sz="2000" b="1">
                <a:ea typeface="+mn-lt"/>
                <a:cs typeface="+mn-lt"/>
              </a:rPr>
              <a:t>These AI content creation tools will:</a:t>
            </a:r>
          </a:p>
          <a:p>
            <a:endParaRPr lang="en-US" sz="2000" b="1">
              <a:ea typeface="+mn-lt"/>
              <a:cs typeface="+mn-lt"/>
            </a:endParaRPr>
          </a:p>
          <a:p>
            <a:pPr marL="342900" indent="-342900">
              <a:buFont typeface="Arial" panose="020B0604020202020204" pitchFamily="34" charset="0"/>
              <a:buChar char="•"/>
            </a:pPr>
            <a:r>
              <a:rPr lang="en-US" sz="2000">
                <a:ea typeface="+mn-lt"/>
                <a:cs typeface="+mn-lt"/>
              </a:rPr>
              <a:t>Suggest content ideas and generate text</a:t>
            </a:r>
            <a:endParaRPr lang="en-US" sz="2000"/>
          </a:p>
          <a:p>
            <a:pPr marL="285750" indent="-285750">
              <a:buFont typeface="Arial"/>
              <a:buChar char="•"/>
            </a:pPr>
            <a:r>
              <a:rPr lang="en-US" sz="2000">
                <a:ea typeface="+mn-lt"/>
                <a:cs typeface="+mn-lt"/>
              </a:rPr>
              <a:t>Translate content into multiple languages, expanding your reach to global audiences</a:t>
            </a:r>
            <a:endParaRPr lang="en-US" sz="2000"/>
          </a:p>
          <a:p>
            <a:pPr marL="285750" indent="-285750">
              <a:buFont typeface="Arial"/>
              <a:buChar char="•"/>
            </a:pPr>
            <a:r>
              <a:rPr lang="en-US" sz="2000">
                <a:ea typeface="+mn-lt"/>
                <a:cs typeface="+mn-lt"/>
              </a:rPr>
              <a:t>Repurpose your content to extend the life of valuable posts</a:t>
            </a:r>
          </a:p>
          <a:p>
            <a:pPr marL="285750" indent="-285750">
              <a:buFont typeface="Arial"/>
              <a:buChar char="•"/>
            </a:pPr>
            <a:r>
              <a:rPr lang="en-US" sz="2000">
                <a:ea typeface="+mn-lt"/>
                <a:cs typeface="+mn-lt"/>
              </a:rPr>
              <a:t>Analyze engagement metrics, providing actionable insights to refine your content strategy</a:t>
            </a:r>
            <a:endParaRPr lang="en-US" sz="2000"/>
          </a:p>
          <a:p>
            <a:pPr marL="285750" indent="-285750">
              <a:buFont typeface="Arial"/>
              <a:buChar char="•"/>
            </a:pPr>
            <a:r>
              <a:rPr lang="en-US" sz="2000">
                <a:ea typeface="+mn-lt"/>
                <a:cs typeface="+mn-lt"/>
              </a:rPr>
              <a:t>Monitor competitors' content and provide insights into their strategies</a:t>
            </a:r>
            <a:endParaRPr lang="en-US" sz="2000"/>
          </a:p>
          <a:p>
            <a:pPr marL="285750" indent="-285750">
              <a:buFont typeface="Arial"/>
              <a:buChar char="•"/>
            </a:pPr>
            <a:r>
              <a:rPr lang="en-US" sz="2000">
                <a:ea typeface="+mn-lt"/>
                <a:cs typeface="+mn-lt"/>
              </a:rPr>
              <a:t>Schedule and automate posts to go live at optimal times</a:t>
            </a:r>
            <a:endParaRPr lang="en-US" sz="2000"/>
          </a:p>
        </p:txBody>
      </p:sp>
      <p:pic>
        <p:nvPicPr>
          <p:cNvPr id="2" name="Picture 1" descr="A black and white logo&#10;&#10;Description automatically generated">
            <a:extLst>
              <a:ext uri="{FF2B5EF4-FFF2-40B4-BE49-F238E27FC236}">
                <a16:creationId xmlns:a16="http://schemas.microsoft.com/office/drawing/2014/main" id="{C0541477-505C-27A3-D0D5-10C198DFF0C9}"/>
              </a:ext>
            </a:extLst>
          </p:cNvPr>
          <p:cNvPicPr>
            <a:picLocks noChangeAspect="1"/>
          </p:cNvPicPr>
          <p:nvPr/>
        </p:nvPicPr>
        <p:blipFill>
          <a:blip r:embed="rId5"/>
          <a:stretch>
            <a:fillRect/>
          </a:stretch>
        </p:blipFill>
        <p:spPr>
          <a:xfrm>
            <a:off x="9176166" y="1036244"/>
            <a:ext cx="2032852" cy="1231384"/>
          </a:xfrm>
          <a:prstGeom prst="rect">
            <a:avLst/>
          </a:prstGeom>
        </p:spPr>
      </p:pic>
      <p:pic>
        <p:nvPicPr>
          <p:cNvPr id="8" name="Picture 7" descr="A grey text on a white background&#10;&#10;Description automatically generated">
            <a:extLst>
              <a:ext uri="{FF2B5EF4-FFF2-40B4-BE49-F238E27FC236}">
                <a16:creationId xmlns:a16="http://schemas.microsoft.com/office/drawing/2014/main" id="{34043D60-60F8-0E95-40BB-79DDEB60576F}"/>
              </a:ext>
            </a:extLst>
          </p:cNvPr>
          <p:cNvPicPr>
            <a:picLocks noChangeAspect="1"/>
          </p:cNvPicPr>
          <p:nvPr/>
        </p:nvPicPr>
        <p:blipFill>
          <a:blip r:embed="rId6"/>
          <a:srcRect t="-222" r="3311" b="-1493"/>
          <a:stretch/>
        </p:blipFill>
        <p:spPr>
          <a:xfrm>
            <a:off x="9135550" y="2687636"/>
            <a:ext cx="2096249" cy="988460"/>
          </a:xfrm>
          <a:prstGeom prst="rect">
            <a:avLst/>
          </a:prstGeom>
        </p:spPr>
      </p:pic>
    </p:spTree>
    <p:extLst>
      <p:ext uri="{BB962C8B-B14F-4D97-AF65-F5344CB8AC3E}">
        <p14:creationId xmlns:p14="http://schemas.microsoft.com/office/powerpoint/2010/main" val="121428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5" name="TextBox 4">
            <a:extLst>
              <a:ext uri="{FF2B5EF4-FFF2-40B4-BE49-F238E27FC236}">
                <a16:creationId xmlns:a16="http://schemas.microsoft.com/office/drawing/2014/main" id="{C9211A71-7841-6CD6-BB5B-86CB1DEAD108}"/>
              </a:ext>
            </a:extLst>
          </p:cNvPr>
          <p:cNvSpPr txBox="1"/>
          <p:nvPr/>
        </p:nvSpPr>
        <p:spPr>
          <a:xfrm>
            <a:off x="1" y="530086"/>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Alternative Content Development</a:t>
            </a:r>
            <a:endParaRPr lang="en-US" sz="3600"/>
          </a:p>
        </p:txBody>
      </p:sp>
      <p:sp>
        <p:nvSpPr>
          <p:cNvPr id="6" name="TextBox 5">
            <a:extLst>
              <a:ext uri="{FF2B5EF4-FFF2-40B4-BE49-F238E27FC236}">
                <a16:creationId xmlns:a16="http://schemas.microsoft.com/office/drawing/2014/main" id="{0DB115F0-2A7B-E2E9-12EC-0059EF168B50}"/>
              </a:ext>
            </a:extLst>
          </p:cNvPr>
          <p:cNvSpPr txBox="1"/>
          <p:nvPr/>
        </p:nvSpPr>
        <p:spPr>
          <a:xfrm>
            <a:off x="1003056" y="2001709"/>
            <a:ext cx="60350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Hire a freelance content writer:</a:t>
            </a:r>
          </a:p>
          <a:p>
            <a:endParaRPr lang="en-US" sz="2000" b="1"/>
          </a:p>
          <a:p>
            <a:pPr marL="800100" lvl="1" indent="-342900">
              <a:buFont typeface="Arial"/>
              <a:buChar char="•"/>
            </a:pPr>
            <a:r>
              <a:rPr lang="en-US" sz="2000"/>
              <a:t>UpWork: Varies on the freelancer you choose</a:t>
            </a:r>
          </a:p>
          <a:p>
            <a:pPr marL="800100" lvl="1" indent="-342900">
              <a:buFont typeface="Arial"/>
              <a:buChar char="•"/>
            </a:pPr>
            <a:endParaRPr lang="en-US" sz="2000"/>
          </a:p>
          <a:p>
            <a:pPr marL="800100" lvl="1" indent="-342900">
              <a:buFont typeface="Arial"/>
              <a:buChar char="•"/>
            </a:pPr>
            <a:r>
              <a:rPr lang="en-US" sz="2000"/>
              <a:t>Fiverr: Varies on the freelancer you choose</a:t>
            </a:r>
          </a:p>
          <a:p>
            <a:pPr marL="800100" lvl="1" indent="-342900">
              <a:buFont typeface="Arial"/>
              <a:buChar char="•"/>
            </a:pPr>
            <a:endParaRPr lang="en-US" sz="2000"/>
          </a:p>
          <a:p>
            <a:pPr marL="800100" lvl="1" indent="-342900">
              <a:buFont typeface="Arial"/>
              <a:buChar char="•"/>
            </a:pPr>
            <a:r>
              <a:rPr lang="en-US" sz="2000"/>
              <a:t>FatJoe: Article writing starting at £10</a:t>
            </a:r>
          </a:p>
          <a:p>
            <a:pPr marL="800100" lvl="1" indent="-342900">
              <a:buFont typeface="Arial"/>
              <a:buChar char="•"/>
            </a:pPr>
            <a:endParaRPr lang="en-US" sz="2000"/>
          </a:p>
          <a:p>
            <a:pPr marL="800100" lvl="1" indent="-342900">
              <a:buFont typeface="Arial"/>
              <a:buChar char="•"/>
            </a:pPr>
            <a:r>
              <a:rPr lang="en-US" sz="2000"/>
              <a:t>WittyPen: £13 to £29 per piece</a:t>
            </a:r>
          </a:p>
        </p:txBody>
      </p:sp>
      <p:pic>
        <p:nvPicPr>
          <p:cNvPr id="9" name="Picture 8" descr="A person sitting at a table with a computer and a cup&#10;&#10;Description automatically generated">
            <a:extLst>
              <a:ext uri="{FF2B5EF4-FFF2-40B4-BE49-F238E27FC236}">
                <a16:creationId xmlns:a16="http://schemas.microsoft.com/office/drawing/2014/main" id="{6CD814E8-6150-4DAF-2C7D-E03C8ED22DD4}"/>
              </a:ext>
            </a:extLst>
          </p:cNvPr>
          <p:cNvPicPr>
            <a:picLocks noChangeAspect="1"/>
          </p:cNvPicPr>
          <p:nvPr/>
        </p:nvPicPr>
        <p:blipFill>
          <a:blip r:embed="rId5"/>
          <a:stretch>
            <a:fillRect/>
          </a:stretch>
        </p:blipFill>
        <p:spPr>
          <a:xfrm>
            <a:off x="7162799" y="2092931"/>
            <a:ext cx="4391892" cy="2866103"/>
          </a:xfrm>
          <a:prstGeom prst="rect">
            <a:avLst/>
          </a:prstGeom>
        </p:spPr>
      </p:pic>
    </p:spTree>
    <p:extLst>
      <p:ext uri="{BB962C8B-B14F-4D97-AF65-F5344CB8AC3E}">
        <p14:creationId xmlns:p14="http://schemas.microsoft.com/office/powerpoint/2010/main" val="41755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llout: Right Arrow 8">
            <a:extLst>
              <a:ext uri="{FF2B5EF4-FFF2-40B4-BE49-F238E27FC236}">
                <a16:creationId xmlns:a16="http://schemas.microsoft.com/office/drawing/2014/main" id="{D482B2A1-C263-B736-0A34-F0242BFA1C38}"/>
              </a:ext>
            </a:extLst>
          </p:cNvPr>
          <p:cNvSpPr/>
          <p:nvPr/>
        </p:nvSpPr>
        <p:spPr>
          <a:xfrm>
            <a:off x="8476958"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a:p>
        </p:txBody>
      </p:sp>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5" name="TextBox 4">
            <a:extLst>
              <a:ext uri="{FF2B5EF4-FFF2-40B4-BE49-F238E27FC236}">
                <a16:creationId xmlns:a16="http://schemas.microsoft.com/office/drawing/2014/main" id="{0180655A-57CB-96D5-9969-4D276EE8CFEB}"/>
              </a:ext>
            </a:extLst>
          </p:cNvPr>
          <p:cNvSpPr txBox="1"/>
          <p:nvPr/>
        </p:nvSpPr>
        <p:spPr>
          <a:xfrm>
            <a:off x="-2208" y="483704"/>
            <a:ext cx="122074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 Sequence That Works</a:t>
            </a:r>
          </a:p>
        </p:txBody>
      </p:sp>
      <p:grpSp>
        <p:nvGrpSpPr>
          <p:cNvPr id="2" name="Group 1">
            <a:extLst>
              <a:ext uri="{FF2B5EF4-FFF2-40B4-BE49-F238E27FC236}">
                <a16:creationId xmlns:a16="http://schemas.microsoft.com/office/drawing/2014/main" id="{3F47C285-8A64-AAA4-9821-9CB281ACBE1C}"/>
              </a:ext>
            </a:extLst>
          </p:cNvPr>
          <p:cNvGrpSpPr/>
          <p:nvPr/>
        </p:nvGrpSpPr>
        <p:grpSpPr>
          <a:xfrm>
            <a:off x="2998611" y="2014921"/>
            <a:ext cx="6194778" cy="1834443"/>
            <a:chOff x="2205859" y="2486752"/>
            <a:chExt cx="6194778" cy="1834443"/>
          </a:xfrm>
        </p:grpSpPr>
        <p:sp>
          <p:nvSpPr>
            <p:cNvPr id="6" name="Callout: Right Arrow 5">
              <a:extLst>
                <a:ext uri="{FF2B5EF4-FFF2-40B4-BE49-F238E27FC236}">
                  <a16:creationId xmlns:a16="http://schemas.microsoft.com/office/drawing/2014/main" id="{96F1BA49-30B2-5503-F8A7-A7F5843D6967}"/>
                </a:ext>
              </a:extLst>
            </p:cNvPr>
            <p:cNvSpPr/>
            <p:nvPr/>
          </p:nvSpPr>
          <p:spPr>
            <a:xfrm>
              <a:off x="4294303"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Email</a:t>
              </a:r>
            </a:p>
          </p:txBody>
        </p:sp>
        <p:sp>
          <p:nvSpPr>
            <p:cNvPr id="7" name="Callout: Right Arrow 6">
              <a:extLst>
                <a:ext uri="{FF2B5EF4-FFF2-40B4-BE49-F238E27FC236}">
                  <a16:creationId xmlns:a16="http://schemas.microsoft.com/office/drawing/2014/main" id="{B7292631-D089-B54B-4B5A-D2E7C9AD57F0}"/>
                </a:ext>
              </a:extLst>
            </p:cNvPr>
            <p:cNvSpPr/>
            <p:nvPr/>
          </p:nvSpPr>
          <p:spPr>
            <a:xfrm>
              <a:off x="6368637"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lt1">
                      <a:alpha val="25000"/>
                    </a:schemeClr>
                  </a:solidFill>
                </a:rPr>
                <a:t>Ads</a:t>
              </a:r>
              <a:br>
                <a:rPr lang="en-US" sz="2400" b="1">
                  <a:solidFill>
                    <a:schemeClr val="lt1">
                      <a:alpha val="25000"/>
                    </a:schemeClr>
                  </a:solidFill>
                </a:rPr>
              </a:br>
              <a:r>
                <a:rPr lang="en-US" sz="2400" b="1">
                  <a:solidFill>
                    <a:schemeClr val="lt1">
                      <a:alpha val="25000"/>
                    </a:schemeClr>
                  </a:solidFill>
                </a:rPr>
                <a:t>SEO</a:t>
              </a:r>
              <a:br>
                <a:rPr lang="en-US" sz="2400" b="1">
                  <a:solidFill>
                    <a:schemeClr val="lt1">
                      <a:alpha val="25000"/>
                    </a:schemeClr>
                  </a:solidFill>
                </a:rPr>
              </a:br>
              <a:r>
                <a:rPr lang="en-US" sz="2400" b="1">
                  <a:solidFill>
                    <a:schemeClr val="lt1">
                      <a:alpha val="25000"/>
                    </a:schemeClr>
                  </a:solidFill>
                </a:rPr>
                <a:t>SEM</a:t>
              </a:r>
            </a:p>
          </p:txBody>
        </p:sp>
        <p:sp>
          <p:nvSpPr>
            <p:cNvPr id="8" name="Callout: Right Arrow 7">
              <a:extLst>
                <a:ext uri="{FF2B5EF4-FFF2-40B4-BE49-F238E27FC236}">
                  <a16:creationId xmlns:a16="http://schemas.microsoft.com/office/drawing/2014/main" id="{04C010D0-96AA-E5EE-A4A3-1FB7A4E79835}"/>
                </a:ext>
              </a:extLst>
            </p:cNvPr>
            <p:cNvSpPr/>
            <p:nvPr/>
          </p:nvSpPr>
          <p:spPr>
            <a:xfrm>
              <a:off x="2205859"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lt1">
                      <a:alpha val="25000"/>
                    </a:schemeClr>
                  </a:solidFill>
                </a:rPr>
                <a:t>Content</a:t>
              </a:r>
            </a:p>
          </p:txBody>
        </p:sp>
      </p:grpSp>
    </p:spTree>
    <p:extLst>
      <p:ext uri="{BB962C8B-B14F-4D97-AF65-F5344CB8AC3E}">
        <p14:creationId xmlns:p14="http://schemas.microsoft.com/office/powerpoint/2010/main" val="278274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C941D24B-7B2C-FEFA-823C-DB6BB13EA0FA}"/>
              </a:ext>
            </a:extLst>
          </p:cNvPr>
          <p:cNvSpPr txBox="1"/>
          <p:nvPr/>
        </p:nvSpPr>
        <p:spPr>
          <a:xfrm>
            <a:off x="-1563" y="5829871"/>
            <a:ext cx="12183080" cy="1028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a:p>
        </p:txBody>
      </p:sp>
      <p:sp>
        <p:nvSpPr>
          <p:cNvPr id="3" name="Subtitle 2">
            <a:extLst>
              <a:ext uri="{FF2B5EF4-FFF2-40B4-BE49-F238E27FC236}">
                <a16:creationId xmlns:a16="http://schemas.microsoft.com/office/drawing/2014/main" id="{244D98F9-92DC-64B9-EE1F-EBFF0A1AA840}"/>
              </a:ext>
            </a:extLst>
          </p:cNvPr>
          <p:cNvSpPr>
            <a:spLocks noGrp="1"/>
          </p:cNvSpPr>
          <p:nvPr>
            <p:ph type="subTitle" idx="1"/>
          </p:nvPr>
        </p:nvSpPr>
        <p:spPr>
          <a:xfrm>
            <a:off x="-849" y="1393"/>
            <a:ext cx="12182366" cy="14946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sp>
        <p:nvSpPr>
          <p:cNvPr id="5" name="TextBox 4">
            <a:extLst>
              <a:ext uri="{FF2B5EF4-FFF2-40B4-BE49-F238E27FC236}">
                <a16:creationId xmlns:a16="http://schemas.microsoft.com/office/drawing/2014/main" id="{C9211A71-7841-6CD6-BB5B-86CB1DEAD108}"/>
              </a:ext>
            </a:extLst>
          </p:cNvPr>
          <p:cNvSpPr txBox="1"/>
          <p:nvPr/>
        </p:nvSpPr>
        <p:spPr>
          <a:xfrm>
            <a:off x="1" y="530086"/>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Email Sequencing and Outreach Automation</a:t>
            </a:r>
            <a:endParaRPr lang="en-US" sz="3600"/>
          </a:p>
        </p:txBody>
      </p:sp>
      <p:grpSp>
        <p:nvGrpSpPr>
          <p:cNvPr id="18" name="Group 17">
            <a:extLst>
              <a:ext uri="{FF2B5EF4-FFF2-40B4-BE49-F238E27FC236}">
                <a16:creationId xmlns:a16="http://schemas.microsoft.com/office/drawing/2014/main" id="{08F7075C-A295-A37B-14FD-6FC2C2007144}"/>
              </a:ext>
            </a:extLst>
          </p:cNvPr>
          <p:cNvGrpSpPr/>
          <p:nvPr/>
        </p:nvGrpSpPr>
        <p:grpSpPr>
          <a:xfrm>
            <a:off x="6245122" y="1769374"/>
            <a:ext cx="5835569" cy="4093519"/>
            <a:chOff x="6199244" y="2484107"/>
            <a:chExt cx="5835569" cy="4093519"/>
          </a:xfrm>
        </p:grpSpPr>
        <p:pic>
          <p:nvPicPr>
            <p:cNvPr id="7" name="Picture 4" descr="Woodpecker and Dux-Soup integration | Woodpecker.co">
              <a:extLst>
                <a:ext uri="{FF2B5EF4-FFF2-40B4-BE49-F238E27FC236}">
                  <a16:creationId xmlns:a16="http://schemas.microsoft.com/office/drawing/2014/main" id="{182DA27E-3CB2-D74C-6AC9-34C4B2319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795" y="2596836"/>
              <a:ext cx="2965772" cy="574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981276-B55F-61E8-3093-0ACB59B289F4}"/>
                </a:ext>
              </a:extLst>
            </p:cNvPr>
            <p:cNvPicPr>
              <a:picLocks noChangeAspect="1"/>
            </p:cNvPicPr>
            <p:nvPr/>
          </p:nvPicPr>
          <p:blipFill>
            <a:blip r:embed="rId5"/>
            <a:stretch>
              <a:fillRect/>
            </a:stretch>
          </p:blipFill>
          <p:spPr>
            <a:xfrm>
              <a:off x="8614545" y="3210316"/>
              <a:ext cx="3032872" cy="682151"/>
            </a:xfrm>
            <a:prstGeom prst="rect">
              <a:avLst/>
            </a:prstGeom>
          </p:spPr>
        </p:pic>
        <p:pic>
          <p:nvPicPr>
            <p:cNvPr id="9" name="Picture 6" descr="Zopto - LinkedIn Automation &amp; Omni-channel Sales Platform">
              <a:extLst>
                <a:ext uri="{FF2B5EF4-FFF2-40B4-BE49-F238E27FC236}">
                  <a16:creationId xmlns:a16="http://schemas.microsoft.com/office/drawing/2014/main" id="{468D08A7-218B-126F-C8E8-25FDE0539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795" y="4001047"/>
              <a:ext cx="2965772" cy="7027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DAFD4BC-3146-317E-AA97-BDAEB821C0DC}"/>
                </a:ext>
              </a:extLst>
            </p:cNvPr>
            <p:cNvPicPr>
              <a:picLocks noChangeAspect="1"/>
            </p:cNvPicPr>
            <p:nvPr/>
          </p:nvPicPr>
          <p:blipFill>
            <a:blip r:embed="rId7"/>
            <a:stretch>
              <a:fillRect/>
            </a:stretch>
          </p:blipFill>
          <p:spPr>
            <a:xfrm>
              <a:off x="9439836" y="2484107"/>
              <a:ext cx="2482942" cy="578731"/>
            </a:xfrm>
            <a:prstGeom prst="rect">
              <a:avLst/>
            </a:prstGeom>
          </p:spPr>
        </p:pic>
        <p:pic>
          <p:nvPicPr>
            <p:cNvPr id="12" name="Picture 12" descr="Linked Helper | LinkedIn automation tool for lead generation">
              <a:extLst>
                <a:ext uri="{FF2B5EF4-FFF2-40B4-BE49-F238E27FC236}">
                  <a16:creationId xmlns:a16="http://schemas.microsoft.com/office/drawing/2014/main" id="{8B01EE70-9312-2CB5-FEB5-C24AE68712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0657" y="4891426"/>
              <a:ext cx="4027764" cy="6923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77502AC-BE61-F219-F585-02E0B7631F31}"/>
                </a:ext>
              </a:extLst>
            </p:cNvPr>
            <p:cNvPicPr>
              <a:picLocks noChangeAspect="1"/>
            </p:cNvPicPr>
            <p:nvPr/>
          </p:nvPicPr>
          <p:blipFill>
            <a:blip r:embed="rId9"/>
            <a:stretch>
              <a:fillRect/>
            </a:stretch>
          </p:blipFill>
          <p:spPr>
            <a:xfrm>
              <a:off x="9575421" y="4001047"/>
              <a:ext cx="2286000" cy="971550"/>
            </a:xfrm>
            <a:prstGeom prst="rect">
              <a:avLst/>
            </a:prstGeom>
          </p:spPr>
        </p:pic>
        <p:pic>
          <p:nvPicPr>
            <p:cNvPr id="14" name="Picture 13">
              <a:extLst>
                <a:ext uri="{FF2B5EF4-FFF2-40B4-BE49-F238E27FC236}">
                  <a16:creationId xmlns:a16="http://schemas.microsoft.com/office/drawing/2014/main" id="{189FFDBD-4CDB-3835-7825-5055D1E5D8C1}"/>
                </a:ext>
              </a:extLst>
            </p:cNvPr>
            <p:cNvPicPr>
              <a:picLocks noChangeAspect="1"/>
            </p:cNvPicPr>
            <p:nvPr/>
          </p:nvPicPr>
          <p:blipFill>
            <a:blip r:embed="rId10"/>
            <a:stretch>
              <a:fillRect/>
            </a:stretch>
          </p:blipFill>
          <p:spPr>
            <a:xfrm>
              <a:off x="6199244" y="3243917"/>
              <a:ext cx="2332336" cy="596437"/>
            </a:xfrm>
            <a:prstGeom prst="rect">
              <a:avLst/>
            </a:prstGeom>
          </p:spPr>
        </p:pic>
        <p:pic>
          <p:nvPicPr>
            <p:cNvPr id="15" name="Picture 14" descr="LinkedIn automation tool for lead generation: LinkedProspect">
              <a:extLst>
                <a:ext uri="{FF2B5EF4-FFF2-40B4-BE49-F238E27FC236}">
                  <a16:creationId xmlns:a16="http://schemas.microsoft.com/office/drawing/2014/main" id="{E23D20DA-7C3F-9912-C043-B8C7558BD40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45029" y="5381572"/>
              <a:ext cx="1489784" cy="10510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we-connect.io Reviews 2024: Details, Pricing, &amp; Features | G2">
              <a:extLst>
                <a:ext uri="{FF2B5EF4-FFF2-40B4-BE49-F238E27FC236}">
                  <a16:creationId xmlns:a16="http://schemas.microsoft.com/office/drawing/2014/main" id="{02D7FB83-F3A1-396D-74D8-A311E659AB1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1517" y="5499151"/>
              <a:ext cx="2054239" cy="10784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1C6A8C-C4CB-041C-5800-EDC72C3A845F}"/>
                </a:ext>
              </a:extLst>
            </p:cNvPr>
            <p:cNvPicPr>
              <a:picLocks noChangeAspect="1"/>
            </p:cNvPicPr>
            <p:nvPr/>
          </p:nvPicPr>
          <p:blipFill>
            <a:blip r:embed="rId13"/>
            <a:stretch>
              <a:fillRect/>
            </a:stretch>
          </p:blipFill>
          <p:spPr>
            <a:xfrm>
              <a:off x="6210482" y="5771434"/>
              <a:ext cx="1927793" cy="488262"/>
            </a:xfrm>
            <a:prstGeom prst="rect">
              <a:avLst/>
            </a:prstGeom>
          </p:spPr>
        </p:pic>
      </p:grpSp>
      <p:grpSp>
        <p:nvGrpSpPr>
          <p:cNvPr id="19" name="Group 18">
            <a:extLst>
              <a:ext uri="{FF2B5EF4-FFF2-40B4-BE49-F238E27FC236}">
                <a16:creationId xmlns:a16="http://schemas.microsoft.com/office/drawing/2014/main" id="{AA862BF1-330F-373C-3543-4B3E3D24BA85}"/>
              </a:ext>
            </a:extLst>
          </p:cNvPr>
          <p:cNvGrpSpPr/>
          <p:nvPr/>
        </p:nvGrpSpPr>
        <p:grpSpPr>
          <a:xfrm>
            <a:off x="333053" y="1569195"/>
            <a:ext cx="5912069" cy="4220549"/>
            <a:chOff x="318320" y="1569195"/>
            <a:chExt cx="5912069" cy="4220549"/>
          </a:xfrm>
        </p:grpSpPr>
        <p:pic>
          <p:nvPicPr>
            <p:cNvPr id="20" name="Picture 19">
              <a:extLst>
                <a:ext uri="{FF2B5EF4-FFF2-40B4-BE49-F238E27FC236}">
                  <a16:creationId xmlns:a16="http://schemas.microsoft.com/office/drawing/2014/main" id="{033941BC-1962-B568-0268-8FA9B38BF0EB}"/>
                </a:ext>
              </a:extLst>
            </p:cNvPr>
            <p:cNvPicPr>
              <a:picLocks noChangeAspect="1"/>
            </p:cNvPicPr>
            <p:nvPr/>
          </p:nvPicPr>
          <p:blipFill>
            <a:blip r:embed="rId14"/>
            <a:stretch>
              <a:fillRect/>
            </a:stretch>
          </p:blipFill>
          <p:spPr>
            <a:xfrm>
              <a:off x="406905" y="1569195"/>
              <a:ext cx="2085975" cy="981075"/>
            </a:xfrm>
            <a:prstGeom prst="rect">
              <a:avLst/>
            </a:prstGeom>
          </p:spPr>
        </p:pic>
        <p:pic>
          <p:nvPicPr>
            <p:cNvPr id="21" name="Picture 20">
              <a:extLst>
                <a:ext uri="{FF2B5EF4-FFF2-40B4-BE49-F238E27FC236}">
                  <a16:creationId xmlns:a16="http://schemas.microsoft.com/office/drawing/2014/main" id="{4C07620A-0386-EE16-D755-B207A649B71C}"/>
                </a:ext>
              </a:extLst>
            </p:cNvPr>
            <p:cNvPicPr>
              <a:picLocks noChangeAspect="1"/>
            </p:cNvPicPr>
            <p:nvPr/>
          </p:nvPicPr>
          <p:blipFill>
            <a:blip r:embed="rId15"/>
            <a:stretch>
              <a:fillRect/>
            </a:stretch>
          </p:blipFill>
          <p:spPr>
            <a:xfrm>
              <a:off x="3327696" y="4932494"/>
              <a:ext cx="2847975" cy="857250"/>
            </a:xfrm>
            <a:prstGeom prst="rect">
              <a:avLst/>
            </a:prstGeom>
          </p:spPr>
        </p:pic>
        <p:pic>
          <p:nvPicPr>
            <p:cNvPr id="22" name="Picture 20">
              <a:extLst>
                <a:ext uri="{FF2B5EF4-FFF2-40B4-BE49-F238E27FC236}">
                  <a16:creationId xmlns:a16="http://schemas.microsoft.com/office/drawing/2014/main" id="{DEB75699-177F-7B07-57D8-4461D7B8099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4698" y="2891301"/>
              <a:ext cx="3130622" cy="341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51FA045-A411-05A6-32AC-5AF8FBE019A2}"/>
                </a:ext>
              </a:extLst>
            </p:cNvPr>
            <p:cNvPicPr>
              <a:picLocks noChangeAspect="1"/>
            </p:cNvPicPr>
            <p:nvPr/>
          </p:nvPicPr>
          <p:blipFill>
            <a:blip r:embed="rId17"/>
            <a:stretch>
              <a:fillRect/>
            </a:stretch>
          </p:blipFill>
          <p:spPr>
            <a:xfrm>
              <a:off x="3628558" y="4209984"/>
              <a:ext cx="2072506" cy="595117"/>
            </a:xfrm>
            <a:prstGeom prst="rect">
              <a:avLst/>
            </a:prstGeom>
          </p:spPr>
        </p:pic>
        <p:pic>
          <p:nvPicPr>
            <p:cNvPr id="24" name="Picture 23">
              <a:extLst>
                <a:ext uri="{FF2B5EF4-FFF2-40B4-BE49-F238E27FC236}">
                  <a16:creationId xmlns:a16="http://schemas.microsoft.com/office/drawing/2014/main" id="{F916EEDD-7E83-C0CD-8BEC-FDC5DD8AAF27}"/>
                </a:ext>
              </a:extLst>
            </p:cNvPr>
            <p:cNvPicPr>
              <a:picLocks noChangeAspect="1"/>
            </p:cNvPicPr>
            <p:nvPr/>
          </p:nvPicPr>
          <p:blipFill>
            <a:blip r:embed="rId18"/>
            <a:stretch>
              <a:fillRect/>
            </a:stretch>
          </p:blipFill>
          <p:spPr>
            <a:xfrm>
              <a:off x="318320" y="3499217"/>
              <a:ext cx="2120112" cy="702466"/>
            </a:xfrm>
            <a:prstGeom prst="rect">
              <a:avLst/>
            </a:prstGeom>
          </p:spPr>
        </p:pic>
        <p:pic>
          <p:nvPicPr>
            <p:cNvPr id="25" name="Picture 24" descr="Logos and Graphics – SALESmanago – Customer Engagement Platform for  impact-hungry eCommerce marketing teams">
              <a:extLst>
                <a:ext uri="{FF2B5EF4-FFF2-40B4-BE49-F238E27FC236}">
                  <a16:creationId xmlns:a16="http://schemas.microsoft.com/office/drawing/2014/main" id="{FD609336-7578-5E84-894E-27153072600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3399" y="4279715"/>
              <a:ext cx="2469009" cy="6162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a:extLst>
                <a:ext uri="{FF2B5EF4-FFF2-40B4-BE49-F238E27FC236}">
                  <a16:creationId xmlns:a16="http://schemas.microsoft.com/office/drawing/2014/main" id="{FA822259-82C8-75AA-612E-8413AB5A0A8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1803" y="4992612"/>
              <a:ext cx="2852199" cy="68215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203B275A-C94A-2AAA-E19B-5F5C7EF7189B}"/>
                </a:ext>
              </a:extLst>
            </p:cNvPr>
            <p:cNvPicPr>
              <a:picLocks noChangeAspect="1"/>
            </p:cNvPicPr>
            <p:nvPr/>
          </p:nvPicPr>
          <p:blipFill>
            <a:blip r:embed="rId21"/>
            <a:stretch>
              <a:fillRect/>
            </a:stretch>
          </p:blipFill>
          <p:spPr>
            <a:xfrm>
              <a:off x="2976080" y="1765843"/>
              <a:ext cx="2635524" cy="725666"/>
            </a:xfrm>
            <a:prstGeom prst="rect">
              <a:avLst/>
            </a:prstGeom>
          </p:spPr>
        </p:pic>
        <p:pic>
          <p:nvPicPr>
            <p:cNvPr id="6" name="Picture 5" descr="A blue and white text&#10;&#10;Description automatically generated">
              <a:extLst>
                <a:ext uri="{FF2B5EF4-FFF2-40B4-BE49-F238E27FC236}">
                  <a16:creationId xmlns:a16="http://schemas.microsoft.com/office/drawing/2014/main" id="{8C7D6AB5-84DA-6160-4482-955A5FDBA8D2}"/>
                </a:ext>
              </a:extLst>
            </p:cNvPr>
            <p:cNvPicPr>
              <a:picLocks noChangeAspect="1"/>
            </p:cNvPicPr>
            <p:nvPr/>
          </p:nvPicPr>
          <p:blipFill>
            <a:blip r:embed="rId22"/>
            <a:srcRect t="37628" b="29457"/>
            <a:stretch/>
          </p:blipFill>
          <p:spPr>
            <a:xfrm>
              <a:off x="2707932" y="3428682"/>
              <a:ext cx="3522457" cy="608578"/>
            </a:xfrm>
            <a:prstGeom prst="rect">
              <a:avLst/>
            </a:prstGeom>
          </p:spPr>
        </p:pic>
      </p:grpSp>
      <p:pic>
        <p:nvPicPr>
          <p:cNvPr id="28" name="Picture 27" descr="A logo for a company&#10;&#10;Description automatically generated">
            <a:extLst>
              <a:ext uri="{FF2B5EF4-FFF2-40B4-BE49-F238E27FC236}">
                <a16:creationId xmlns:a16="http://schemas.microsoft.com/office/drawing/2014/main" id="{3D980285-0064-2834-B899-C6096D9FE972}"/>
              </a:ext>
            </a:extLst>
          </p:cNvPr>
          <p:cNvPicPr>
            <a:picLocks noChangeAspect="1"/>
          </p:cNvPicPr>
          <p:nvPr/>
        </p:nvPicPr>
        <p:blipFill>
          <a:blip r:embed="rId23"/>
          <a:stretch>
            <a:fillRect/>
          </a:stretch>
        </p:blipFill>
        <p:spPr>
          <a:xfrm>
            <a:off x="10690056" y="5885219"/>
            <a:ext cx="1504462" cy="1018392"/>
          </a:xfrm>
          <a:prstGeom prst="rect">
            <a:avLst/>
          </a:prstGeom>
        </p:spPr>
      </p:pic>
    </p:spTree>
    <p:extLst>
      <p:ext uri="{BB962C8B-B14F-4D97-AF65-F5344CB8AC3E}">
        <p14:creationId xmlns:p14="http://schemas.microsoft.com/office/powerpoint/2010/main" val="137847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5" name="TextBox 4">
            <a:extLst>
              <a:ext uri="{FF2B5EF4-FFF2-40B4-BE49-F238E27FC236}">
                <a16:creationId xmlns:a16="http://schemas.microsoft.com/office/drawing/2014/main" id="{0180655A-57CB-96D5-9969-4D276EE8CFEB}"/>
              </a:ext>
            </a:extLst>
          </p:cNvPr>
          <p:cNvSpPr txBox="1"/>
          <p:nvPr/>
        </p:nvSpPr>
        <p:spPr>
          <a:xfrm>
            <a:off x="-2208" y="483704"/>
            <a:ext cx="122074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 Sequence That Works</a:t>
            </a:r>
          </a:p>
        </p:txBody>
      </p:sp>
      <p:grpSp>
        <p:nvGrpSpPr>
          <p:cNvPr id="2" name="Group 1">
            <a:extLst>
              <a:ext uri="{FF2B5EF4-FFF2-40B4-BE49-F238E27FC236}">
                <a16:creationId xmlns:a16="http://schemas.microsoft.com/office/drawing/2014/main" id="{D4BD8C42-AA66-102E-1AB3-593FC35C92C1}"/>
              </a:ext>
            </a:extLst>
          </p:cNvPr>
          <p:cNvGrpSpPr/>
          <p:nvPr/>
        </p:nvGrpSpPr>
        <p:grpSpPr>
          <a:xfrm>
            <a:off x="2998611" y="2297909"/>
            <a:ext cx="6194778" cy="1834443"/>
            <a:chOff x="2205859" y="2486752"/>
            <a:chExt cx="6194778" cy="1834443"/>
          </a:xfrm>
        </p:grpSpPr>
        <p:sp>
          <p:nvSpPr>
            <p:cNvPr id="6" name="Callout: Right Arrow 5">
              <a:extLst>
                <a:ext uri="{FF2B5EF4-FFF2-40B4-BE49-F238E27FC236}">
                  <a16:creationId xmlns:a16="http://schemas.microsoft.com/office/drawing/2014/main" id="{96F1BA49-30B2-5503-F8A7-A7F5843D6967}"/>
                </a:ext>
              </a:extLst>
            </p:cNvPr>
            <p:cNvSpPr/>
            <p:nvPr/>
          </p:nvSpPr>
          <p:spPr>
            <a:xfrm>
              <a:off x="4294303"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lt1">
                      <a:alpha val="25000"/>
                    </a:schemeClr>
                  </a:solidFill>
                </a:rPr>
                <a:t>Email</a:t>
              </a:r>
            </a:p>
          </p:txBody>
        </p:sp>
        <p:sp>
          <p:nvSpPr>
            <p:cNvPr id="7" name="Callout: Right Arrow 6">
              <a:extLst>
                <a:ext uri="{FF2B5EF4-FFF2-40B4-BE49-F238E27FC236}">
                  <a16:creationId xmlns:a16="http://schemas.microsoft.com/office/drawing/2014/main" id="{B7292631-D089-B54B-4B5A-D2E7C9AD57F0}"/>
                </a:ext>
              </a:extLst>
            </p:cNvPr>
            <p:cNvSpPr/>
            <p:nvPr/>
          </p:nvSpPr>
          <p:spPr>
            <a:xfrm>
              <a:off x="6368637"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t>Ads</a:t>
              </a:r>
              <a:br>
                <a:rPr lang="en-US" sz="2400" b="1"/>
              </a:br>
              <a:r>
                <a:rPr lang="en-US" sz="2400" b="1"/>
                <a:t>SEO</a:t>
              </a:r>
              <a:br>
                <a:rPr lang="en-US" sz="2400" b="1"/>
              </a:br>
              <a:r>
                <a:rPr lang="en-US" sz="2400" b="1"/>
                <a:t>SEM</a:t>
              </a:r>
            </a:p>
          </p:txBody>
        </p:sp>
        <p:sp>
          <p:nvSpPr>
            <p:cNvPr id="8" name="Callout: Right Arrow 7">
              <a:extLst>
                <a:ext uri="{FF2B5EF4-FFF2-40B4-BE49-F238E27FC236}">
                  <a16:creationId xmlns:a16="http://schemas.microsoft.com/office/drawing/2014/main" id="{04C010D0-96AA-E5EE-A4A3-1FB7A4E79835}"/>
                </a:ext>
              </a:extLst>
            </p:cNvPr>
            <p:cNvSpPr/>
            <p:nvPr/>
          </p:nvSpPr>
          <p:spPr>
            <a:xfrm>
              <a:off x="2205859" y="2486752"/>
              <a:ext cx="2032000" cy="1834443"/>
            </a:xfrm>
            <a:prstGeom prst="rightArrowCallo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lt1">
                      <a:alpha val="25000"/>
                    </a:schemeClr>
                  </a:solidFill>
                </a:rPr>
                <a:t>Content</a:t>
              </a:r>
            </a:p>
          </p:txBody>
        </p:sp>
      </p:grpSp>
    </p:spTree>
    <p:extLst>
      <p:ext uri="{BB962C8B-B14F-4D97-AF65-F5344CB8AC3E}">
        <p14:creationId xmlns:p14="http://schemas.microsoft.com/office/powerpoint/2010/main" val="276005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7" name="TextBox 6">
            <a:extLst>
              <a:ext uri="{FF2B5EF4-FFF2-40B4-BE49-F238E27FC236}">
                <a16:creationId xmlns:a16="http://schemas.microsoft.com/office/drawing/2014/main" id="{B47A7C1A-8CA9-7853-CE38-F986F1E01D53}"/>
              </a:ext>
            </a:extLst>
          </p:cNvPr>
          <p:cNvSpPr txBox="1"/>
          <p:nvPr/>
        </p:nvSpPr>
        <p:spPr>
          <a:xfrm>
            <a:off x="6289479" y="2001094"/>
            <a:ext cx="556032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A solid SEO strategy includes:</a:t>
            </a:r>
          </a:p>
          <a:p>
            <a:pPr marL="342900" indent="-342900">
              <a:buFont typeface="Arial"/>
              <a:buChar char="•"/>
            </a:pPr>
            <a:endParaRPr lang="en-US" sz="2000" b="1">
              <a:ea typeface="+mn-lt"/>
              <a:cs typeface="+mn-lt"/>
            </a:endParaRPr>
          </a:p>
          <a:p>
            <a:pPr marL="342900" indent="-342900">
              <a:buFont typeface="Arial"/>
              <a:buChar char="•"/>
            </a:pPr>
            <a:r>
              <a:rPr lang="en-US" sz="2000">
                <a:ea typeface="+mn-lt"/>
                <a:cs typeface="+mn-lt"/>
              </a:rPr>
              <a:t>A Stellar Website</a:t>
            </a:r>
            <a:endParaRPr lang="en-US" sz="2000"/>
          </a:p>
          <a:p>
            <a:pPr marL="342900" indent="-342900">
              <a:buFont typeface="Arial"/>
              <a:buChar char="•"/>
            </a:pPr>
            <a:endParaRPr lang="en-US" sz="2000">
              <a:ea typeface="+mn-lt"/>
              <a:cs typeface="+mn-lt"/>
            </a:endParaRPr>
          </a:p>
          <a:p>
            <a:pPr marL="285750" indent="-285750">
              <a:buFont typeface="Arial"/>
              <a:buChar char="•"/>
            </a:pPr>
            <a:r>
              <a:rPr lang="en-US" sz="2000">
                <a:ea typeface="+mn-lt"/>
                <a:cs typeface="+mn-lt"/>
              </a:rPr>
              <a:t>High-Quality Content</a:t>
            </a:r>
          </a:p>
          <a:p>
            <a:pPr marL="285750" indent="-285750">
              <a:buFont typeface="Arial"/>
              <a:buChar char="•"/>
            </a:pPr>
            <a:endParaRPr lang="en-US" sz="2000">
              <a:ea typeface="+mn-lt"/>
              <a:cs typeface="+mn-lt"/>
            </a:endParaRPr>
          </a:p>
          <a:p>
            <a:pPr marL="285750" indent="-285750">
              <a:buFont typeface="Arial"/>
              <a:buChar char="•"/>
            </a:pPr>
            <a:r>
              <a:rPr lang="en-US" sz="2000">
                <a:ea typeface="+mn-lt"/>
                <a:cs typeface="+mn-lt"/>
              </a:rPr>
              <a:t>Trackable</a:t>
            </a:r>
            <a:r>
              <a:rPr lang="en-US" sz="2000"/>
              <a:t> Conversions with Form Fills</a:t>
            </a:r>
          </a:p>
          <a:p>
            <a:pPr marL="285750" indent="-285750">
              <a:buFont typeface="Arial"/>
              <a:buChar char="•"/>
            </a:pPr>
            <a:endParaRPr lang="en-US" sz="2000"/>
          </a:p>
          <a:p>
            <a:pPr marL="342900" indent="-342900">
              <a:buFont typeface="Arial"/>
              <a:buChar char="•"/>
            </a:pPr>
            <a:r>
              <a:rPr lang="en-US" sz="2000"/>
              <a:t>A Clear CTA (call-to-action) Button for Leads!</a:t>
            </a:r>
          </a:p>
        </p:txBody>
      </p:sp>
      <p:sp>
        <p:nvSpPr>
          <p:cNvPr id="9" name="TextBox 8">
            <a:extLst>
              <a:ext uri="{FF2B5EF4-FFF2-40B4-BE49-F238E27FC236}">
                <a16:creationId xmlns:a16="http://schemas.microsoft.com/office/drawing/2014/main" id="{BAAA8A52-E108-D96B-E56A-3C8D78D37BF0}"/>
              </a:ext>
            </a:extLst>
          </p:cNvPr>
          <p:cNvSpPr txBox="1"/>
          <p:nvPr/>
        </p:nvSpPr>
        <p:spPr>
          <a:xfrm>
            <a:off x="4070" y="480320"/>
            <a:ext cx="122001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Search Engine Optimization (SEO)</a:t>
            </a:r>
            <a:endParaRPr lang="en-US"/>
          </a:p>
        </p:txBody>
      </p:sp>
      <p:sp>
        <p:nvSpPr>
          <p:cNvPr id="2" name="TextBox 1">
            <a:extLst>
              <a:ext uri="{FF2B5EF4-FFF2-40B4-BE49-F238E27FC236}">
                <a16:creationId xmlns:a16="http://schemas.microsoft.com/office/drawing/2014/main" id="{F9DEA298-9010-DB90-AAB8-57662F573CA8}"/>
              </a:ext>
            </a:extLst>
          </p:cNvPr>
          <p:cNvSpPr txBox="1"/>
          <p:nvPr/>
        </p:nvSpPr>
        <p:spPr>
          <a:xfrm>
            <a:off x="780586" y="1995580"/>
            <a:ext cx="549973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Enhance your website’s visibility on Google to attract more organic traffic. Optimize your content, keywords, and user experience to improve search rankings.</a:t>
            </a:r>
          </a:p>
          <a:p>
            <a:endParaRPr lang="en-US" sz="2000"/>
          </a:p>
          <a:p>
            <a:endParaRPr lang="en-US" sz="2000"/>
          </a:p>
          <a:p>
            <a:endParaRPr lang="en-US" sz="2000"/>
          </a:p>
          <a:p>
            <a:r>
              <a:rPr lang="en-US" sz="2000" b="1"/>
              <a:t>Organic search is free</a:t>
            </a:r>
            <a:r>
              <a:rPr lang="en-US" sz="2000"/>
              <a:t>, and always working in the background for you.</a:t>
            </a:r>
          </a:p>
        </p:txBody>
      </p:sp>
    </p:spTree>
    <p:extLst>
      <p:ext uri="{BB962C8B-B14F-4D97-AF65-F5344CB8AC3E}">
        <p14:creationId xmlns:p14="http://schemas.microsoft.com/office/powerpoint/2010/main" val="5500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8" name="TextBox 7">
            <a:extLst>
              <a:ext uri="{FF2B5EF4-FFF2-40B4-BE49-F238E27FC236}">
                <a16:creationId xmlns:a16="http://schemas.microsoft.com/office/drawing/2014/main" id="{AB2F9E9B-E158-DCCD-C302-5C5B06120DCC}"/>
              </a:ext>
            </a:extLst>
          </p:cNvPr>
          <p:cNvSpPr txBox="1"/>
          <p:nvPr/>
        </p:nvSpPr>
        <p:spPr>
          <a:xfrm>
            <a:off x="6092745" y="1431192"/>
            <a:ext cx="535028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ptos"/>
                <a:ea typeface="Arial"/>
                <a:cs typeface="Arial"/>
              </a:rPr>
              <a:t>​</a:t>
            </a:r>
            <a:r>
              <a:rPr lang="en-US" sz="2000" b="1">
                <a:latin typeface="Aptos"/>
                <a:ea typeface="Arial"/>
                <a:cs typeface="Arial"/>
              </a:rPr>
              <a:t>A strong SEM strategy includes:</a:t>
            </a:r>
            <a:endParaRPr lang="en-US" b="1">
              <a:latin typeface="Aptos"/>
              <a:ea typeface="Arial"/>
              <a:cs typeface="Arial"/>
            </a:endParaRPr>
          </a:p>
          <a:p>
            <a:endParaRPr lang="en-US" sz="2000">
              <a:latin typeface="Aptos"/>
              <a:ea typeface="Arial"/>
              <a:cs typeface="Arial"/>
            </a:endParaRPr>
          </a:p>
          <a:p>
            <a:pPr marL="342900" indent="-342900">
              <a:buFont typeface="Arial"/>
              <a:buChar char="•"/>
            </a:pPr>
            <a:r>
              <a:rPr lang="en-US" sz="2000">
                <a:latin typeface="Aptos"/>
                <a:ea typeface="Arial"/>
                <a:cs typeface="Arial"/>
              </a:rPr>
              <a:t>Targeted Keywords and Ads</a:t>
            </a:r>
            <a:endParaRPr lang="en-US">
              <a:latin typeface="Aptos"/>
              <a:ea typeface="Arial"/>
              <a:cs typeface="Arial"/>
            </a:endParaRPr>
          </a:p>
          <a:p>
            <a:pPr marL="342900" indent="-342900">
              <a:buFont typeface="Arial"/>
              <a:buChar char="•"/>
            </a:pPr>
            <a:endParaRPr lang="en-US" sz="2000">
              <a:latin typeface="Aptos"/>
              <a:ea typeface="Arial"/>
              <a:cs typeface="Arial"/>
            </a:endParaRPr>
          </a:p>
          <a:p>
            <a:pPr marL="342900" indent="-342900">
              <a:buFont typeface="Arial"/>
              <a:buChar char="•"/>
            </a:pPr>
            <a:r>
              <a:rPr lang="en-US" sz="2000">
                <a:latin typeface="Aptos"/>
                <a:ea typeface="Arial"/>
                <a:cs typeface="Arial"/>
              </a:rPr>
              <a:t>Geo-Targeting for Specific Locations</a:t>
            </a:r>
            <a:endParaRPr lang="en-US">
              <a:latin typeface="Aptos"/>
              <a:ea typeface="Arial"/>
              <a:cs typeface="Arial"/>
            </a:endParaRPr>
          </a:p>
          <a:p>
            <a:pPr marL="342900" indent="-342900">
              <a:buFont typeface="Arial"/>
              <a:buChar char="•"/>
            </a:pPr>
            <a:endParaRPr lang="en-US" sz="2000">
              <a:latin typeface="Aptos"/>
              <a:ea typeface="Arial"/>
              <a:cs typeface="Arial"/>
            </a:endParaRPr>
          </a:p>
          <a:p>
            <a:pPr marL="342900" indent="-342900">
              <a:buFont typeface="Arial"/>
              <a:buChar char="•"/>
            </a:pPr>
            <a:r>
              <a:rPr lang="en-US" sz="2000">
                <a:latin typeface="Aptos"/>
                <a:ea typeface="Arial"/>
                <a:cs typeface="Arial"/>
              </a:rPr>
              <a:t>Clear, Compelling Ad Copy</a:t>
            </a:r>
            <a:endParaRPr lang="en-US">
              <a:latin typeface="Aptos"/>
              <a:ea typeface="Arial"/>
              <a:cs typeface="Arial"/>
            </a:endParaRPr>
          </a:p>
          <a:p>
            <a:pPr marL="342900" indent="-342900">
              <a:buFont typeface="Arial"/>
              <a:buChar char="•"/>
            </a:pPr>
            <a:endParaRPr lang="en-US" sz="2000">
              <a:latin typeface="Aptos"/>
              <a:ea typeface="Arial"/>
              <a:cs typeface="Arial"/>
            </a:endParaRPr>
          </a:p>
          <a:p>
            <a:pPr marL="342900" indent="-342900">
              <a:buFont typeface="Arial"/>
              <a:buChar char="•"/>
            </a:pPr>
            <a:r>
              <a:rPr lang="en-US" sz="2000">
                <a:latin typeface="Aptos"/>
                <a:ea typeface="Arial"/>
                <a:cs typeface="Arial"/>
              </a:rPr>
              <a:t>Optimized Landing Pages for Conversions</a:t>
            </a:r>
          </a:p>
          <a:p>
            <a:pPr marL="342900" indent="-342900">
              <a:buFont typeface="Arial"/>
              <a:buChar char="•"/>
            </a:pPr>
            <a:endParaRPr lang="en-US" sz="2000">
              <a:latin typeface="Aptos"/>
              <a:ea typeface="Arial"/>
              <a:cs typeface="Arial"/>
            </a:endParaRPr>
          </a:p>
          <a:p>
            <a:pPr marL="342900" indent="-342900">
              <a:buFont typeface="Arial"/>
              <a:buChar char="•"/>
            </a:pPr>
            <a:r>
              <a:rPr lang="en-US" sz="2000">
                <a:latin typeface="Aptos"/>
                <a:ea typeface="Arial"/>
                <a:cs typeface="Arial"/>
              </a:rPr>
              <a:t>Ongoing Performance Tracking and Adjustments</a:t>
            </a:r>
          </a:p>
        </p:txBody>
      </p:sp>
      <p:sp>
        <p:nvSpPr>
          <p:cNvPr id="9" name="TextBox 8">
            <a:extLst>
              <a:ext uri="{FF2B5EF4-FFF2-40B4-BE49-F238E27FC236}">
                <a16:creationId xmlns:a16="http://schemas.microsoft.com/office/drawing/2014/main" id="{BAAA8A52-E108-D96B-E56A-3C8D78D37BF0}"/>
              </a:ext>
            </a:extLst>
          </p:cNvPr>
          <p:cNvSpPr txBox="1"/>
          <p:nvPr/>
        </p:nvSpPr>
        <p:spPr>
          <a:xfrm>
            <a:off x="4070" y="480320"/>
            <a:ext cx="122001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Search Engine Marketing (SEM)</a:t>
            </a:r>
            <a:endParaRPr lang="en-US"/>
          </a:p>
        </p:txBody>
      </p:sp>
      <p:sp>
        <p:nvSpPr>
          <p:cNvPr id="2" name="TextBox 1">
            <a:extLst>
              <a:ext uri="{FF2B5EF4-FFF2-40B4-BE49-F238E27FC236}">
                <a16:creationId xmlns:a16="http://schemas.microsoft.com/office/drawing/2014/main" id="{A3B83494-D1F0-AA31-3D2D-867C35D73EE0}"/>
              </a:ext>
            </a:extLst>
          </p:cNvPr>
          <p:cNvSpPr txBox="1"/>
          <p:nvPr/>
        </p:nvSpPr>
        <p:spPr>
          <a:xfrm>
            <a:off x="920749" y="1432277"/>
            <a:ext cx="472369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Promote </a:t>
            </a:r>
            <a:r>
              <a:rPr lang="en-US" sz="2000" baseline="0">
                <a:ea typeface="+mn-lt"/>
                <a:cs typeface="+mn-lt"/>
              </a:rPr>
              <a:t>your website through paid ads on</a:t>
            </a:r>
            <a:r>
              <a:rPr lang="en-US" sz="2000">
                <a:ea typeface="+mn-lt"/>
                <a:cs typeface="+mn-lt"/>
              </a:rPr>
              <a:t> </a:t>
            </a:r>
            <a:r>
              <a:rPr lang="en-US" sz="2000" baseline="0">
                <a:ea typeface="+mn-lt"/>
                <a:cs typeface="+mn-lt"/>
              </a:rPr>
              <a:t>Google</a:t>
            </a:r>
            <a:r>
              <a:rPr lang="en-US" sz="2000">
                <a:ea typeface="+mn-lt"/>
                <a:cs typeface="+mn-lt"/>
              </a:rPr>
              <a:t> or LinkedIn to increase visibility and drive traffic</a:t>
            </a:r>
            <a:r>
              <a:rPr lang="en-US" sz="2000" baseline="0">
                <a:ea typeface="+mn-lt"/>
                <a:cs typeface="+mn-lt"/>
              </a:rPr>
              <a:t>. </a:t>
            </a:r>
            <a:r>
              <a:rPr lang="en-US" sz="2000">
                <a:ea typeface="+mn-lt"/>
                <a:cs typeface="+mn-lt"/>
              </a:rPr>
              <a:t>Bid </a:t>
            </a:r>
            <a:r>
              <a:rPr lang="en-US" sz="2000" baseline="0">
                <a:ea typeface="+mn-lt"/>
                <a:cs typeface="+mn-lt"/>
              </a:rPr>
              <a:t>on keywords to ensure your ads appear when users search for relevant terms.</a:t>
            </a:r>
            <a:endParaRPr lang="en-US">
              <a:ea typeface="+mn-lt"/>
              <a:cs typeface="+mn-lt"/>
            </a:endParaRPr>
          </a:p>
          <a:p>
            <a:endParaRPr lang="en-US" sz="2000">
              <a:latin typeface="Aptos"/>
              <a:ea typeface="Segoe UI"/>
              <a:cs typeface="Segoe UI"/>
            </a:endParaRPr>
          </a:p>
          <a:p>
            <a:endParaRPr lang="en-US" sz="2000">
              <a:ea typeface="+mn-lt"/>
              <a:cs typeface="Segoe UI"/>
            </a:endParaRPr>
          </a:p>
          <a:p>
            <a:endParaRPr lang="en-US" sz="2000">
              <a:ea typeface="+mn-lt"/>
              <a:cs typeface="Segoe UI"/>
            </a:endParaRPr>
          </a:p>
          <a:p>
            <a:endParaRPr lang="en-US" sz="2000">
              <a:ea typeface="+mn-lt"/>
              <a:cs typeface="Segoe UI"/>
            </a:endParaRPr>
          </a:p>
          <a:p>
            <a:r>
              <a:rPr lang="en-US" sz="2000" b="1">
                <a:ea typeface="+mn-lt"/>
                <a:cs typeface="+mn-lt"/>
              </a:rPr>
              <a:t>Paid search puts you in front of your audience</a:t>
            </a:r>
            <a:r>
              <a:rPr lang="en-US" sz="2000">
                <a:ea typeface="+mn-lt"/>
                <a:cs typeface="+mn-lt"/>
              </a:rPr>
              <a:t> right when they are searching for you.</a:t>
            </a:r>
          </a:p>
          <a:p>
            <a:endParaRPr lang="en-US" sz="2000"/>
          </a:p>
        </p:txBody>
      </p:sp>
    </p:spTree>
    <p:extLst>
      <p:ext uri="{BB962C8B-B14F-4D97-AF65-F5344CB8AC3E}">
        <p14:creationId xmlns:p14="http://schemas.microsoft.com/office/powerpoint/2010/main" val="324420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6" name="TextBox 5">
            <a:extLst>
              <a:ext uri="{FF2B5EF4-FFF2-40B4-BE49-F238E27FC236}">
                <a16:creationId xmlns:a16="http://schemas.microsoft.com/office/drawing/2014/main" id="{0C310431-B41B-4967-5C66-B983D66A1C17}"/>
              </a:ext>
            </a:extLst>
          </p:cNvPr>
          <p:cNvSpPr txBox="1"/>
          <p:nvPr/>
        </p:nvSpPr>
        <p:spPr>
          <a:xfrm>
            <a:off x="739912" y="430695"/>
            <a:ext cx="106459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Know Your Audience</a:t>
            </a:r>
            <a:endParaRPr lang="en-US" sz="3600"/>
          </a:p>
        </p:txBody>
      </p:sp>
      <p:sp>
        <p:nvSpPr>
          <p:cNvPr id="11" name="TextBox 10">
            <a:extLst>
              <a:ext uri="{FF2B5EF4-FFF2-40B4-BE49-F238E27FC236}">
                <a16:creationId xmlns:a16="http://schemas.microsoft.com/office/drawing/2014/main" id="{E8C3BA90-6DCF-EEAC-4D1B-5BEA94C8C26D}"/>
              </a:ext>
            </a:extLst>
          </p:cNvPr>
          <p:cNvSpPr txBox="1"/>
          <p:nvPr/>
        </p:nvSpPr>
        <p:spPr>
          <a:xfrm>
            <a:off x="6447765" y="1385019"/>
            <a:ext cx="478158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sz="2000"/>
          </a:p>
          <a:p>
            <a:pPr marL="342900" indent="-342900">
              <a:buFont typeface="Arial"/>
              <a:buChar char="•"/>
            </a:pPr>
            <a:r>
              <a:rPr lang="en-US" sz="2000"/>
              <a:t>Crucial so you can convey the exact right message to reach the right opportunities</a:t>
            </a:r>
            <a:endParaRPr lang="en-US"/>
          </a:p>
          <a:p>
            <a:pPr marL="342900" indent="-342900">
              <a:buFont typeface="Arial"/>
              <a:buChar char="•"/>
            </a:pPr>
            <a:endParaRPr lang="en-US" sz="2000"/>
          </a:p>
          <a:p>
            <a:pPr marL="342900" indent="-342900">
              <a:buFont typeface="Arial"/>
              <a:buChar char="•"/>
            </a:pPr>
            <a:r>
              <a:rPr lang="en-US" sz="2000"/>
              <a:t>Consider your budget to be a bucket of paint for your whole house. It is much better to focus on one room, or even an accent wall so the job comes out well done.</a:t>
            </a:r>
          </a:p>
          <a:p>
            <a:pPr marL="342900" indent="-342900">
              <a:buFont typeface="Arial"/>
              <a:buChar char="•"/>
            </a:pPr>
            <a:endParaRPr lang="en-US" sz="2000"/>
          </a:p>
        </p:txBody>
      </p:sp>
      <p:pic>
        <p:nvPicPr>
          <p:cNvPr id="2" name="Picture 1" descr="A group of people in a theater&#10;&#10;Description automatically generated">
            <a:extLst>
              <a:ext uri="{FF2B5EF4-FFF2-40B4-BE49-F238E27FC236}">
                <a16:creationId xmlns:a16="http://schemas.microsoft.com/office/drawing/2014/main" id="{61A9CD09-C89C-6AF5-89DC-9D7E2AEE312D}"/>
              </a:ext>
            </a:extLst>
          </p:cNvPr>
          <p:cNvPicPr>
            <a:picLocks noChangeAspect="1"/>
          </p:cNvPicPr>
          <p:nvPr/>
        </p:nvPicPr>
        <p:blipFill>
          <a:blip r:embed="rId5"/>
          <a:stretch>
            <a:fillRect/>
          </a:stretch>
        </p:blipFill>
        <p:spPr>
          <a:xfrm>
            <a:off x="735433" y="1505186"/>
            <a:ext cx="5377133" cy="3420058"/>
          </a:xfrm>
          <a:prstGeom prst="rect">
            <a:avLst/>
          </a:prstGeom>
        </p:spPr>
      </p:pic>
    </p:spTree>
    <p:extLst>
      <p:ext uri="{BB962C8B-B14F-4D97-AF65-F5344CB8AC3E}">
        <p14:creationId xmlns:p14="http://schemas.microsoft.com/office/powerpoint/2010/main" val="43751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3600" b="1">
                <a:solidFill>
                  <a:srgbClr val="000000"/>
                </a:solidFill>
                <a:latin typeface="Aptos"/>
              </a:rPr>
              <a:t>About Cluen</a:t>
            </a:r>
          </a:p>
        </p:txBody>
      </p:sp>
      <p:sp>
        <p:nvSpPr>
          <p:cNvPr id="83"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3148" y="698572"/>
            <a:ext cx="2393326" cy="502599"/>
          </a:xfrm>
          <a:prstGeom prst="rect">
            <a:avLst/>
          </a:prstGeom>
        </p:spPr>
      </p:pic>
      <p:sp>
        <p:nvSpPr>
          <p:cNvPr id="85"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8" descr="Image result for world map graphic">
            <a:extLst>
              <a:ext uri="{FF2B5EF4-FFF2-40B4-BE49-F238E27FC236}">
                <a16:creationId xmlns:a16="http://schemas.microsoft.com/office/drawing/2014/main" id="{CC7E555E-F61D-48FC-A94C-00787204A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076" y="4122820"/>
            <a:ext cx="3428850" cy="22817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8" name="TextBox 3">
            <a:extLst>
              <a:ext uri="{FF2B5EF4-FFF2-40B4-BE49-F238E27FC236}">
                <a16:creationId xmlns:a16="http://schemas.microsoft.com/office/drawing/2014/main" id="{4338D168-C110-4BD5-B7FC-6FD40E164FB7}"/>
              </a:ext>
            </a:extLst>
          </p:cNvPr>
          <p:cNvGraphicFramePr/>
          <p:nvPr/>
        </p:nvGraphicFramePr>
        <p:xfrm>
          <a:off x="804672" y="2209746"/>
          <a:ext cx="5145024" cy="38512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6178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3824" y="452782"/>
            <a:ext cx="120849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Google Ads</a:t>
            </a:r>
            <a:endParaRPr lang="en-US" sz="3600"/>
          </a:p>
        </p:txBody>
      </p:sp>
      <p:pic>
        <p:nvPicPr>
          <p:cNvPr id="12" name="Picture 11" descr="A screenshot of a graph&#10;&#10;Description automatically generated">
            <a:extLst>
              <a:ext uri="{FF2B5EF4-FFF2-40B4-BE49-F238E27FC236}">
                <a16:creationId xmlns:a16="http://schemas.microsoft.com/office/drawing/2014/main" id="{FC0D3381-401A-CF85-05E9-6F6EB89CBC35}"/>
              </a:ext>
            </a:extLst>
          </p:cNvPr>
          <p:cNvPicPr>
            <a:picLocks noChangeAspect="1"/>
          </p:cNvPicPr>
          <p:nvPr/>
        </p:nvPicPr>
        <p:blipFill>
          <a:blip r:embed="rId5"/>
          <a:stretch>
            <a:fillRect/>
          </a:stretch>
        </p:blipFill>
        <p:spPr>
          <a:xfrm>
            <a:off x="2606885" y="1709112"/>
            <a:ext cx="8827281" cy="3881307"/>
          </a:xfrm>
          <a:prstGeom prst="rect">
            <a:avLst/>
          </a:prstGeom>
        </p:spPr>
      </p:pic>
      <p:pic>
        <p:nvPicPr>
          <p:cNvPr id="7" name="Picture 6" descr="A logo with text on it&#10;&#10;Description automatically generated">
            <a:extLst>
              <a:ext uri="{FF2B5EF4-FFF2-40B4-BE49-F238E27FC236}">
                <a16:creationId xmlns:a16="http://schemas.microsoft.com/office/drawing/2014/main" id="{ED7B03DC-F259-F5EC-461F-BE6BD5E8B085}"/>
              </a:ext>
            </a:extLst>
          </p:cNvPr>
          <p:cNvPicPr>
            <a:picLocks noChangeAspect="1"/>
          </p:cNvPicPr>
          <p:nvPr/>
        </p:nvPicPr>
        <p:blipFill>
          <a:blip r:embed="rId6"/>
          <a:stretch>
            <a:fillRect/>
          </a:stretch>
        </p:blipFill>
        <p:spPr>
          <a:xfrm>
            <a:off x="753562" y="2930318"/>
            <a:ext cx="1107106" cy="1339972"/>
          </a:xfrm>
          <a:prstGeom prst="rect">
            <a:avLst/>
          </a:prstGeom>
        </p:spPr>
      </p:pic>
      <p:sp>
        <p:nvSpPr>
          <p:cNvPr id="6" name="TextBox 5">
            <a:extLst>
              <a:ext uri="{FF2B5EF4-FFF2-40B4-BE49-F238E27FC236}">
                <a16:creationId xmlns:a16="http://schemas.microsoft.com/office/drawing/2014/main" id="{892708F0-E60A-A719-6E3D-1847337A3031}"/>
              </a:ext>
            </a:extLst>
          </p:cNvPr>
          <p:cNvSpPr txBox="1"/>
          <p:nvPr/>
        </p:nvSpPr>
        <p:spPr>
          <a:xfrm>
            <a:off x="2611888" y="1102903"/>
            <a:ext cx="79909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Get started in 5 easy steps! </a:t>
            </a:r>
            <a:r>
              <a:rPr lang="en-US" sz="2000">
                <a:hlinkClick r:id="rId7"/>
              </a:rPr>
              <a:t>www.ads.google.com/how-it-works</a:t>
            </a:r>
            <a:endParaRPr lang="en-US"/>
          </a:p>
        </p:txBody>
      </p:sp>
    </p:spTree>
    <p:extLst>
      <p:ext uri="{BB962C8B-B14F-4D97-AF65-F5344CB8AC3E}">
        <p14:creationId xmlns:p14="http://schemas.microsoft.com/office/powerpoint/2010/main" val="89648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3824" y="452782"/>
            <a:ext cx="120849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LinkedIn Ads</a:t>
            </a:r>
            <a:endParaRPr lang="en-US" sz="3600"/>
          </a:p>
        </p:txBody>
      </p:sp>
      <p:pic>
        <p:nvPicPr>
          <p:cNvPr id="5" name="Picture 4" descr="A blue square with white letters&#10;&#10;Description automatically generated">
            <a:extLst>
              <a:ext uri="{FF2B5EF4-FFF2-40B4-BE49-F238E27FC236}">
                <a16:creationId xmlns:a16="http://schemas.microsoft.com/office/drawing/2014/main" id="{BBDAA057-BA81-6865-45A6-D4F248D1A935}"/>
              </a:ext>
            </a:extLst>
          </p:cNvPr>
          <p:cNvPicPr>
            <a:picLocks noChangeAspect="1"/>
          </p:cNvPicPr>
          <p:nvPr/>
        </p:nvPicPr>
        <p:blipFill>
          <a:blip r:embed="rId5"/>
          <a:stretch>
            <a:fillRect/>
          </a:stretch>
        </p:blipFill>
        <p:spPr>
          <a:xfrm>
            <a:off x="757957" y="2821017"/>
            <a:ext cx="1230163" cy="1215966"/>
          </a:xfrm>
          <a:prstGeom prst="rect">
            <a:avLst/>
          </a:prstGeom>
        </p:spPr>
      </p:pic>
      <p:pic>
        <p:nvPicPr>
          <p:cNvPr id="13" name="Picture 12" descr="A logo with a number&#10;&#10;Description automatically generated">
            <a:extLst>
              <a:ext uri="{FF2B5EF4-FFF2-40B4-BE49-F238E27FC236}">
                <a16:creationId xmlns:a16="http://schemas.microsoft.com/office/drawing/2014/main" id="{C0D159ED-F4E3-9703-85F4-D54AF5D8CAAC}"/>
              </a:ext>
            </a:extLst>
          </p:cNvPr>
          <p:cNvPicPr>
            <a:picLocks noChangeAspect="1"/>
          </p:cNvPicPr>
          <p:nvPr/>
        </p:nvPicPr>
        <p:blipFill>
          <a:blip r:embed="rId6"/>
          <a:stretch>
            <a:fillRect/>
          </a:stretch>
        </p:blipFill>
        <p:spPr>
          <a:xfrm>
            <a:off x="9920377" y="2838449"/>
            <a:ext cx="1524000" cy="1181100"/>
          </a:xfrm>
          <a:prstGeom prst="rect">
            <a:avLst/>
          </a:prstGeom>
        </p:spPr>
      </p:pic>
      <p:pic>
        <p:nvPicPr>
          <p:cNvPr id="7" name="Picture 6" descr="A group of people shaking hands&#10;&#10;Description automatically generated">
            <a:extLst>
              <a:ext uri="{FF2B5EF4-FFF2-40B4-BE49-F238E27FC236}">
                <a16:creationId xmlns:a16="http://schemas.microsoft.com/office/drawing/2014/main" id="{87F65CB2-7A33-2425-C6C8-189FC713FED6}"/>
              </a:ext>
            </a:extLst>
          </p:cNvPr>
          <p:cNvPicPr>
            <a:picLocks noChangeAspect="1"/>
          </p:cNvPicPr>
          <p:nvPr/>
        </p:nvPicPr>
        <p:blipFill>
          <a:blip r:embed="rId7"/>
          <a:stretch>
            <a:fillRect/>
          </a:stretch>
        </p:blipFill>
        <p:spPr>
          <a:xfrm>
            <a:off x="6241649" y="1289274"/>
            <a:ext cx="3049049" cy="4373592"/>
          </a:xfrm>
          <a:prstGeom prst="rect">
            <a:avLst/>
          </a:prstGeom>
        </p:spPr>
      </p:pic>
      <p:pic>
        <p:nvPicPr>
          <p:cNvPr id="9" name="Picture 8" descr="A screenshot of a phone&#10;&#10;Description automatically generated">
            <a:extLst>
              <a:ext uri="{FF2B5EF4-FFF2-40B4-BE49-F238E27FC236}">
                <a16:creationId xmlns:a16="http://schemas.microsoft.com/office/drawing/2014/main" id="{9F496993-115F-6F03-1A11-E49EABAC5567}"/>
              </a:ext>
            </a:extLst>
          </p:cNvPr>
          <p:cNvPicPr>
            <a:picLocks noChangeAspect="1"/>
          </p:cNvPicPr>
          <p:nvPr/>
        </p:nvPicPr>
        <p:blipFill>
          <a:blip r:embed="rId8"/>
          <a:stretch>
            <a:fillRect/>
          </a:stretch>
        </p:blipFill>
        <p:spPr>
          <a:xfrm>
            <a:off x="2924074" y="1278490"/>
            <a:ext cx="3041447" cy="4387969"/>
          </a:xfrm>
          <a:prstGeom prst="rect">
            <a:avLst/>
          </a:prstGeom>
        </p:spPr>
      </p:pic>
    </p:spTree>
    <p:extLst>
      <p:ext uri="{BB962C8B-B14F-4D97-AF65-F5344CB8AC3E}">
        <p14:creationId xmlns:p14="http://schemas.microsoft.com/office/powerpoint/2010/main" val="428878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772492" y="1785274"/>
            <a:ext cx="1065325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1"/>
              <a:t>Brand:</a:t>
            </a:r>
            <a:r>
              <a:rPr lang="en-US" sz="2000"/>
              <a:t> Secure your firm's name keywords: "</a:t>
            </a:r>
            <a:r>
              <a:rPr lang="en-US" sz="2000" err="1"/>
              <a:t>julie</a:t>
            </a:r>
            <a:r>
              <a:rPr lang="en-US" sz="2000"/>
              <a:t> executive research group," "era executive research association."</a:t>
            </a:r>
            <a:endParaRPr lang="en-US"/>
          </a:p>
          <a:p>
            <a:pPr marL="342900" indent="-342900">
              <a:buFont typeface="Arial"/>
              <a:buChar char="•"/>
            </a:pPr>
            <a:endParaRPr lang="en-US" sz="2000" b="1"/>
          </a:p>
          <a:p>
            <a:pPr marL="342900" indent="-342900">
              <a:buFont typeface="Arial"/>
              <a:buChar char="•"/>
            </a:pPr>
            <a:r>
              <a:rPr lang="en-US" sz="2000" b="1"/>
              <a:t>Account Based Marketing (ABM)</a:t>
            </a:r>
            <a:r>
              <a:rPr lang="en-US" sz="2000"/>
              <a:t>: Highly sought after targets that you're nurturing. Stay top of mind so you are on their short-list when they have hiring needs.</a:t>
            </a:r>
          </a:p>
          <a:p>
            <a:pPr marL="342900" indent="-342900">
              <a:buFont typeface="Arial"/>
              <a:buChar char="•"/>
            </a:pPr>
            <a:endParaRPr lang="en-US" sz="2000" b="1">
              <a:solidFill>
                <a:srgbClr val="FF0000"/>
              </a:solidFill>
            </a:endParaRPr>
          </a:p>
          <a:p>
            <a:pPr marL="342900" indent="-342900">
              <a:buFont typeface="Arial"/>
              <a:buChar char="•"/>
            </a:pPr>
            <a:r>
              <a:rPr lang="en-US" sz="2000" b="1"/>
              <a:t>Search Campaign:</a:t>
            </a:r>
            <a:r>
              <a:rPr lang="en-US" sz="2000"/>
              <a:t> Reach people that are searching for your relevant keywords pertaining to your business. Example: Someone searching for "executive researcher" "executive search firm."</a:t>
            </a:r>
          </a:p>
          <a:p>
            <a:pPr marL="342900" indent="-342900">
              <a:buFont typeface="Arial"/>
              <a:buChar char="•"/>
            </a:pPr>
            <a:endParaRPr lang="en-US" sz="2000">
              <a:solidFill>
                <a:srgbClr val="FF0000"/>
              </a:solidFill>
            </a:endParaRPr>
          </a:p>
          <a:p>
            <a:pPr marL="342900" indent="-342900">
              <a:buFont typeface="Arial"/>
              <a:buChar char="•"/>
            </a:pPr>
            <a:r>
              <a:rPr lang="en-US" sz="2000" b="1"/>
              <a:t>Retargeting: </a:t>
            </a:r>
            <a:r>
              <a:rPr lang="en-US" sz="2000"/>
              <a:t>Cheap display campaign (visual ads) that follow the website visitor around until they convert (or take action) on your website.</a:t>
            </a:r>
            <a:endParaRPr lang="en-US"/>
          </a:p>
        </p:txBody>
      </p:sp>
      <p:sp>
        <p:nvSpPr>
          <p:cNvPr id="6" name="TextBox 5">
            <a:extLst>
              <a:ext uri="{FF2B5EF4-FFF2-40B4-BE49-F238E27FC236}">
                <a16:creationId xmlns:a16="http://schemas.microsoft.com/office/drawing/2014/main" id="{0C310431-B41B-4967-5C66-B983D66A1C17}"/>
              </a:ext>
            </a:extLst>
          </p:cNvPr>
          <p:cNvSpPr txBox="1"/>
          <p:nvPr/>
        </p:nvSpPr>
        <p:spPr>
          <a:xfrm>
            <a:off x="739912" y="430695"/>
            <a:ext cx="106459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Campaigns That Work</a:t>
            </a:r>
            <a:endParaRPr lang="en-US" sz="3600"/>
          </a:p>
        </p:txBody>
      </p:sp>
      <p:pic>
        <p:nvPicPr>
          <p:cNvPr id="5" name="Picture 4" descr="A blue square with white letters&#10;&#10;Description automatically generated">
            <a:extLst>
              <a:ext uri="{FF2B5EF4-FFF2-40B4-BE49-F238E27FC236}">
                <a16:creationId xmlns:a16="http://schemas.microsoft.com/office/drawing/2014/main" id="{C7F28756-96FD-E01D-BAB7-49D1F19876F5}"/>
              </a:ext>
            </a:extLst>
          </p:cNvPr>
          <p:cNvPicPr>
            <a:picLocks noChangeAspect="1"/>
          </p:cNvPicPr>
          <p:nvPr/>
        </p:nvPicPr>
        <p:blipFill>
          <a:blip r:embed="rId5"/>
          <a:stretch>
            <a:fillRect/>
          </a:stretch>
        </p:blipFill>
        <p:spPr>
          <a:xfrm>
            <a:off x="9119128" y="323851"/>
            <a:ext cx="1097493" cy="1098550"/>
          </a:xfrm>
          <a:prstGeom prst="rect">
            <a:avLst/>
          </a:prstGeom>
        </p:spPr>
      </p:pic>
      <p:pic>
        <p:nvPicPr>
          <p:cNvPr id="8" name="Picture 7" descr="A logo with text on it&#10;&#10;Description automatically generated">
            <a:extLst>
              <a:ext uri="{FF2B5EF4-FFF2-40B4-BE49-F238E27FC236}">
                <a16:creationId xmlns:a16="http://schemas.microsoft.com/office/drawing/2014/main" id="{D98BA0F8-D089-7125-634D-D7DA6E8E6740}"/>
              </a:ext>
            </a:extLst>
          </p:cNvPr>
          <p:cNvPicPr>
            <a:picLocks noChangeAspect="1"/>
          </p:cNvPicPr>
          <p:nvPr/>
        </p:nvPicPr>
        <p:blipFill>
          <a:blip r:embed="rId6"/>
          <a:stretch>
            <a:fillRect/>
          </a:stretch>
        </p:blipFill>
        <p:spPr>
          <a:xfrm>
            <a:off x="1864812" y="157484"/>
            <a:ext cx="1107106" cy="1339972"/>
          </a:xfrm>
          <a:prstGeom prst="rect">
            <a:avLst/>
          </a:prstGeom>
        </p:spPr>
      </p:pic>
    </p:spTree>
    <p:extLst>
      <p:ext uri="{BB962C8B-B14F-4D97-AF65-F5344CB8AC3E}">
        <p14:creationId xmlns:p14="http://schemas.microsoft.com/office/powerpoint/2010/main" val="272635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3"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vert="horz" lIns="91440" tIns="45720" rIns="91440" bIns="91440" rtlCol="0" anchor="t">
            <a:normAutofit/>
          </a:bodyPr>
          <a:lstStyle/>
          <a:p>
            <a:pPr algn="r"/>
            <a:r>
              <a:rPr lang="en-US" sz="3600" b="1"/>
              <a:t> </a:t>
            </a:r>
          </a:p>
        </p:txBody>
      </p:sp>
      <p:pic>
        <p:nvPicPr>
          <p:cNvPr id="10" name="Picture 9" descr="A blue and black logo&#10;&#10;Description automatically generated">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6954FD8-BB49-23F9-C863-DDB613F59E4F}"/>
              </a:ext>
            </a:extLst>
          </p:cNvPr>
          <p:cNvSpPr txBox="1"/>
          <p:nvPr/>
        </p:nvSpPr>
        <p:spPr>
          <a:xfrm>
            <a:off x="0" y="474869"/>
            <a:ext cx="122074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Let's take a poll</a:t>
            </a:r>
          </a:p>
        </p:txBody>
      </p:sp>
      <p:graphicFrame>
        <p:nvGraphicFramePr>
          <p:cNvPr id="12" name="TextBox 5">
            <a:extLst>
              <a:ext uri="{FF2B5EF4-FFF2-40B4-BE49-F238E27FC236}">
                <a16:creationId xmlns:a16="http://schemas.microsoft.com/office/drawing/2014/main" id="{E904FC28-F24E-48F3-D0DE-525C0B77BBD0}"/>
              </a:ext>
            </a:extLst>
          </p:cNvPr>
          <p:cNvGraphicFramePr/>
          <p:nvPr>
            <p:extLst>
              <p:ext uri="{D42A27DB-BD31-4B8C-83A1-F6EECF244321}">
                <p14:modId xmlns:p14="http://schemas.microsoft.com/office/powerpoint/2010/main" val="3345076226"/>
              </p:ext>
            </p:extLst>
          </p:nvPr>
        </p:nvGraphicFramePr>
        <p:xfrm>
          <a:off x="1929782" y="1833345"/>
          <a:ext cx="8332435" cy="1981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3873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57" y="-60829"/>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6" name="TextBox 5">
            <a:extLst>
              <a:ext uri="{FF2B5EF4-FFF2-40B4-BE49-F238E27FC236}">
                <a16:creationId xmlns:a16="http://schemas.microsoft.com/office/drawing/2014/main" id="{45135ADE-F64D-D07E-988C-A492F7D5C868}"/>
              </a:ext>
            </a:extLst>
          </p:cNvPr>
          <p:cNvSpPr txBox="1"/>
          <p:nvPr/>
        </p:nvSpPr>
        <p:spPr>
          <a:xfrm>
            <a:off x="0" y="231912"/>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Leveraging Surveys </a:t>
            </a:r>
          </a:p>
        </p:txBody>
      </p:sp>
      <p:sp>
        <p:nvSpPr>
          <p:cNvPr id="12" name="TextBox 11">
            <a:extLst>
              <a:ext uri="{FF2B5EF4-FFF2-40B4-BE49-F238E27FC236}">
                <a16:creationId xmlns:a16="http://schemas.microsoft.com/office/drawing/2014/main" id="{202FE423-4426-A2BB-58DC-607418F76001}"/>
              </a:ext>
            </a:extLst>
          </p:cNvPr>
          <p:cNvSpPr txBox="1"/>
          <p:nvPr/>
        </p:nvSpPr>
        <p:spPr>
          <a:xfrm>
            <a:off x="603250" y="1462950"/>
            <a:ext cx="661072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Sans-Serif"/>
              <a:buChar char="•"/>
            </a:pPr>
            <a:r>
              <a:rPr lang="en-US" sz="2000"/>
              <a:t>Client Satisfaction Surveys</a:t>
            </a:r>
            <a:endParaRPr lang="en-US"/>
          </a:p>
          <a:p>
            <a:pPr marL="800100" lvl="1" indent="-342900">
              <a:buFont typeface="Arial,Sans-Serif"/>
              <a:buChar char="•"/>
            </a:pPr>
            <a:endParaRPr lang="en-US" sz="2000"/>
          </a:p>
          <a:p>
            <a:pPr marL="800100" lvl="1" indent="-342900">
              <a:buFont typeface="Arial,Sans-Serif"/>
              <a:buChar char="•"/>
            </a:pPr>
            <a:r>
              <a:rPr lang="en-US" sz="2000"/>
              <a:t>Collect data and create compelling content</a:t>
            </a:r>
          </a:p>
          <a:p>
            <a:pPr marL="800100" lvl="1" indent="-342900">
              <a:buFont typeface="Arial,Sans-Serif"/>
              <a:buChar char="•"/>
            </a:pPr>
            <a:endParaRPr lang="en-US" sz="2000"/>
          </a:p>
          <a:p>
            <a:pPr marL="800100" lvl="1" indent="-342900">
              <a:buFont typeface="Arial,Sans-Serif"/>
              <a:buChar char="•"/>
            </a:pPr>
            <a:r>
              <a:rPr lang="en-US" sz="2000"/>
              <a:t>Send a market survey on job satisfaction, compensation and culture. Share the results back to the executives who participated.</a:t>
            </a:r>
          </a:p>
          <a:p>
            <a:pPr marL="800100" lvl="1" indent="-342900">
              <a:buFont typeface="Arial,Sans-Serif"/>
              <a:buChar char="•"/>
            </a:pPr>
            <a:endParaRPr lang="en-US" sz="2000"/>
          </a:p>
          <a:p>
            <a:pPr marL="800100" lvl="1" indent="-342900">
              <a:buFont typeface="Arial,Sans-Serif"/>
              <a:buChar char="•"/>
            </a:pPr>
            <a:r>
              <a:rPr lang="en-US" sz="2000" b="1"/>
              <a:t>Bonus!</a:t>
            </a:r>
            <a:r>
              <a:rPr lang="en-US" sz="2000"/>
              <a:t> You're also getting your name in front of candidates.</a:t>
            </a:r>
            <a:endParaRPr lang="en-US"/>
          </a:p>
          <a:p>
            <a:pPr marL="800100" lvl="1" indent="-342900">
              <a:buFont typeface="Arial,Sans-Serif"/>
              <a:buChar char="•"/>
            </a:pPr>
            <a:endParaRPr lang="en-US" sz="2000"/>
          </a:p>
        </p:txBody>
      </p:sp>
      <p:pic>
        <p:nvPicPr>
          <p:cNvPr id="7" name="Picture 6" descr="A clipboard with a pen and checklist&#10;&#10;Description automatically generated">
            <a:extLst>
              <a:ext uri="{FF2B5EF4-FFF2-40B4-BE49-F238E27FC236}">
                <a16:creationId xmlns:a16="http://schemas.microsoft.com/office/drawing/2014/main" id="{0C028887-4B06-2E40-409D-F83A2AAE9F29}"/>
              </a:ext>
            </a:extLst>
          </p:cNvPr>
          <p:cNvPicPr>
            <a:picLocks noChangeAspect="1"/>
          </p:cNvPicPr>
          <p:nvPr/>
        </p:nvPicPr>
        <p:blipFill>
          <a:blip r:embed="rId5"/>
          <a:stretch>
            <a:fillRect/>
          </a:stretch>
        </p:blipFill>
        <p:spPr>
          <a:xfrm>
            <a:off x="7684697" y="1408981"/>
            <a:ext cx="3594342" cy="3594342"/>
          </a:xfrm>
          <a:prstGeom prst="rect">
            <a:avLst/>
          </a:prstGeom>
        </p:spPr>
      </p:pic>
    </p:spTree>
    <p:extLst>
      <p:ext uri="{BB962C8B-B14F-4D97-AF65-F5344CB8AC3E}">
        <p14:creationId xmlns:p14="http://schemas.microsoft.com/office/powerpoint/2010/main" val="301062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767222" y="1556238"/>
            <a:ext cx="8739412"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a:buChar char="•"/>
            </a:pPr>
            <a:endParaRPr lang="en-US" sz="2000"/>
          </a:p>
          <a:p>
            <a:pPr marL="800100" lvl="1" indent="-342900">
              <a:buFont typeface="Arial"/>
              <a:buChar char="•"/>
            </a:pPr>
            <a:r>
              <a:rPr lang="en-US" sz="2000"/>
              <a:t>We send out a yearly survey in May with an incentive prize.</a:t>
            </a:r>
            <a:endParaRPr lang="en-US"/>
          </a:p>
          <a:p>
            <a:pPr marL="800100" lvl="1" indent="-342900">
              <a:buFont typeface="Arial"/>
              <a:buChar char="•"/>
            </a:pPr>
            <a:endParaRPr lang="en-US" sz="2000"/>
          </a:p>
          <a:p>
            <a:pPr marL="800100" lvl="1" indent="-342900">
              <a:buFont typeface="Arial"/>
              <a:buChar char="•"/>
            </a:pPr>
            <a:r>
              <a:rPr lang="en-US" sz="2000"/>
              <a:t>We collect the data to tell the story of this year's recent and most important technology  trends in the industry.</a:t>
            </a:r>
          </a:p>
          <a:p>
            <a:pPr marL="800100" lvl="1" indent="-342900">
              <a:buFont typeface="Arial"/>
              <a:buChar char="•"/>
            </a:pPr>
            <a:endParaRPr lang="en-US" sz="2000"/>
          </a:p>
          <a:p>
            <a:pPr marL="800100" lvl="1" indent="-342900">
              <a:buFont typeface="Arial"/>
              <a:buChar char="•"/>
            </a:pPr>
            <a:r>
              <a:rPr lang="en-US" sz="2000"/>
              <a:t>There are tools out there like SurveyMonkey, MailChimp, Typeform</a:t>
            </a:r>
          </a:p>
          <a:p>
            <a:pPr marL="800100" lvl="1" indent="-342900">
              <a:buFont typeface="Arial"/>
              <a:buChar char="•"/>
            </a:pPr>
            <a:endParaRPr lang="en-US" sz="2000"/>
          </a:p>
          <a:p>
            <a:pPr marL="800100" lvl="1" indent="-342900">
              <a:buFont typeface="Arial"/>
              <a:buChar char="•"/>
            </a:pPr>
            <a:r>
              <a:rPr lang="en-US" sz="2000"/>
              <a:t>Encore users have a built-in survey tool that saves data directly to contact records</a:t>
            </a:r>
          </a:p>
          <a:p>
            <a:pPr marL="800100" lvl="1" indent="-342900">
              <a:buFont typeface="Arial"/>
              <a:buChar char="•"/>
            </a:pPr>
            <a:endParaRPr lang="en-US" sz="2000"/>
          </a:p>
        </p:txBody>
      </p:sp>
      <p:sp>
        <p:nvSpPr>
          <p:cNvPr id="6" name="TextBox 5">
            <a:extLst>
              <a:ext uri="{FF2B5EF4-FFF2-40B4-BE49-F238E27FC236}">
                <a16:creationId xmlns:a16="http://schemas.microsoft.com/office/drawing/2014/main" id="{45135ADE-F64D-D07E-988C-A492F7D5C868}"/>
              </a:ext>
            </a:extLst>
          </p:cNvPr>
          <p:cNvSpPr txBox="1"/>
          <p:nvPr/>
        </p:nvSpPr>
        <p:spPr>
          <a:xfrm>
            <a:off x="0" y="231912"/>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How Cluen Sends Surveys</a:t>
            </a:r>
            <a:endParaRPr lang="en-US"/>
          </a:p>
        </p:txBody>
      </p:sp>
      <p:grpSp>
        <p:nvGrpSpPr>
          <p:cNvPr id="9" name="Group 8">
            <a:extLst>
              <a:ext uri="{FF2B5EF4-FFF2-40B4-BE49-F238E27FC236}">
                <a16:creationId xmlns:a16="http://schemas.microsoft.com/office/drawing/2014/main" id="{EAF7A04A-6D9B-DA6A-9FB9-4CC61FEFA083}"/>
              </a:ext>
            </a:extLst>
          </p:cNvPr>
          <p:cNvGrpSpPr/>
          <p:nvPr/>
        </p:nvGrpSpPr>
        <p:grpSpPr>
          <a:xfrm>
            <a:off x="9423927" y="1386145"/>
            <a:ext cx="2102255" cy="4114800"/>
            <a:chOff x="9225679" y="1234831"/>
            <a:chExt cx="2102255" cy="4114800"/>
          </a:xfrm>
        </p:grpSpPr>
        <p:pic>
          <p:nvPicPr>
            <p:cNvPr id="11" name="Picture 10" descr="A screenshot of a phone&#10;&#10;Description automatically generated">
              <a:extLst>
                <a:ext uri="{FF2B5EF4-FFF2-40B4-BE49-F238E27FC236}">
                  <a16:creationId xmlns:a16="http://schemas.microsoft.com/office/drawing/2014/main" id="{421B4CB4-A419-AC69-6482-698C0549A86F}"/>
                </a:ext>
              </a:extLst>
            </p:cNvPr>
            <p:cNvPicPr>
              <a:picLocks noChangeAspect="1"/>
            </p:cNvPicPr>
            <p:nvPr/>
          </p:nvPicPr>
          <p:blipFill>
            <a:blip r:embed="rId5"/>
            <a:stretch>
              <a:fillRect/>
            </a:stretch>
          </p:blipFill>
          <p:spPr>
            <a:xfrm>
              <a:off x="9225679" y="1234831"/>
              <a:ext cx="2102255" cy="4114800"/>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E1AAFA51-AB76-C7F7-301A-1101712E2ABA}"/>
                </a:ext>
              </a:extLst>
            </p:cNvPr>
            <p:cNvPicPr>
              <a:picLocks noChangeAspect="1"/>
            </p:cNvPicPr>
            <p:nvPr/>
          </p:nvPicPr>
          <p:blipFill>
            <a:blip r:embed="rId6"/>
            <a:srcRect l="4545" t="5050" r="6061" b="8226"/>
            <a:stretch/>
          </p:blipFill>
          <p:spPr>
            <a:xfrm>
              <a:off x="9320671" y="1481666"/>
              <a:ext cx="1891275" cy="3589670"/>
            </a:xfrm>
            <a:prstGeom prst="rect">
              <a:avLst/>
            </a:prstGeom>
          </p:spPr>
        </p:pic>
      </p:grpSp>
      <p:pic>
        <p:nvPicPr>
          <p:cNvPr id="15" name="Picture 14" descr="A blue and black logo&#10;&#10;Description automatically generated">
            <a:extLst>
              <a:ext uri="{FF2B5EF4-FFF2-40B4-BE49-F238E27FC236}">
                <a16:creationId xmlns:a16="http://schemas.microsoft.com/office/drawing/2014/main" id="{201A2208-38CC-AC77-C28E-4311707F54C0}"/>
              </a:ext>
            </a:extLst>
          </p:cNvPr>
          <p:cNvPicPr>
            <a:picLocks noChangeAspect="1"/>
          </p:cNvPicPr>
          <p:nvPr/>
        </p:nvPicPr>
        <p:blipFill>
          <a:blip r:embed="rId7"/>
          <a:stretch>
            <a:fillRect/>
          </a:stretch>
        </p:blipFill>
        <p:spPr>
          <a:xfrm>
            <a:off x="9406758" y="946091"/>
            <a:ext cx="2070102" cy="248920"/>
          </a:xfrm>
          <a:prstGeom prst="rect">
            <a:avLst/>
          </a:prstGeom>
        </p:spPr>
      </p:pic>
    </p:spTree>
    <p:extLst>
      <p:ext uri="{BB962C8B-B14F-4D97-AF65-F5344CB8AC3E}">
        <p14:creationId xmlns:p14="http://schemas.microsoft.com/office/powerpoint/2010/main" val="172880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796157" y="1855304"/>
            <a:ext cx="556538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Are you familiar and equipped with the tech tools your peers are using?</a:t>
            </a:r>
          </a:p>
          <a:p>
            <a:endParaRPr lang="en-US" sz="2000"/>
          </a:p>
          <a:p>
            <a:endParaRPr lang="en-US" sz="2000"/>
          </a:p>
          <a:p>
            <a:r>
              <a:rPr lang="en-US" sz="2000"/>
              <a:t>Here's a sneak peek of our upcoming white paper publishing in October.</a:t>
            </a:r>
            <a:endParaRPr lang="en-US"/>
          </a:p>
        </p:txBody>
      </p:sp>
      <p:sp>
        <p:nvSpPr>
          <p:cNvPr id="5" name="TextBox 4">
            <a:extLst>
              <a:ext uri="{FF2B5EF4-FFF2-40B4-BE49-F238E27FC236}">
                <a16:creationId xmlns:a16="http://schemas.microsoft.com/office/drawing/2014/main" id="{103E5778-98DE-41F9-7F6A-C46ADFFEEEFE}"/>
              </a:ext>
            </a:extLst>
          </p:cNvPr>
          <p:cNvSpPr txBox="1"/>
          <p:nvPr/>
        </p:nvSpPr>
        <p:spPr>
          <a:xfrm>
            <a:off x="0" y="320261"/>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White Paper Preview</a:t>
            </a:r>
            <a:endParaRPr lang="en-US" sz="3600"/>
          </a:p>
        </p:txBody>
      </p:sp>
      <p:pic>
        <p:nvPicPr>
          <p:cNvPr id="9" name="Picture 8" descr="A white paper with a blue globe and text&#10;&#10;Description automatically generated">
            <a:extLst>
              <a:ext uri="{FF2B5EF4-FFF2-40B4-BE49-F238E27FC236}">
                <a16:creationId xmlns:a16="http://schemas.microsoft.com/office/drawing/2014/main" id="{FB899057-050A-31D4-4BC5-53FC4D974098}"/>
              </a:ext>
            </a:extLst>
          </p:cNvPr>
          <p:cNvPicPr>
            <a:picLocks noChangeAspect="1"/>
          </p:cNvPicPr>
          <p:nvPr/>
        </p:nvPicPr>
        <p:blipFill>
          <a:blip r:embed="rId5"/>
          <a:stretch>
            <a:fillRect/>
          </a:stretch>
        </p:blipFill>
        <p:spPr>
          <a:xfrm>
            <a:off x="6620523" y="1852083"/>
            <a:ext cx="2771538" cy="3640668"/>
          </a:xfrm>
          <a:prstGeom prst="rect">
            <a:avLst/>
          </a:prstGeom>
        </p:spPr>
      </p:pic>
      <p:pic>
        <p:nvPicPr>
          <p:cNvPr id="8" name="Picture 7" descr="A cover of a magazine with a city landscape&#10;&#10;Description automatically generated">
            <a:extLst>
              <a:ext uri="{FF2B5EF4-FFF2-40B4-BE49-F238E27FC236}">
                <a16:creationId xmlns:a16="http://schemas.microsoft.com/office/drawing/2014/main" id="{9BC24295-33CD-3BD9-75BE-9DF0AE495130}"/>
              </a:ext>
            </a:extLst>
          </p:cNvPr>
          <p:cNvPicPr>
            <a:picLocks noChangeAspect="1"/>
          </p:cNvPicPr>
          <p:nvPr/>
        </p:nvPicPr>
        <p:blipFill>
          <a:blip r:embed="rId6"/>
          <a:stretch>
            <a:fillRect/>
          </a:stretch>
        </p:blipFill>
        <p:spPr>
          <a:xfrm>
            <a:off x="7317661" y="1861705"/>
            <a:ext cx="3123509" cy="3649134"/>
          </a:xfrm>
          <a:prstGeom prst="rect">
            <a:avLst/>
          </a:prstGeom>
        </p:spPr>
      </p:pic>
      <p:pic>
        <p:nvPicPr>
          <p:cNvPr id="7" name="Picture 6" descr="A white robot hand typing on a keyboard&#10;&#10;Description automatically generated">
            <a:extLst>
              <a:ext uri="{FF2B5EF4-FFF2-40B4-BE49-F238E27FC236}">
                <a16:creationId xmlns:a16="http://schemas.microsoft.com/office/drawing/2014/main" id="{03E4393F-790F-CFA2-2E80-87B9856D0903}"/>
              </a:ext>
            </a:extLst>
          </p:cNvPr>
          <p:cNvPicPr>
            <a:picLocks noChangeAspect="1"/>
          </p:cNvPicPr>
          <p:nvPr/>
        </p:nvPicPr>
        <p:blipFill>
          <a:blip r:embed="rId7"/>
          <a:stretch>
            <a:fillRect/>
          </a:stretch>
        </p:blipFill>
        <p:spPr>
          <a:xfrm>
            <a:off x="8141433" y="1852083"/>
            <a:ext cx="2777716" cy="3640668"/>
          </a:xfrm>
          <a:prstGeom prst="rect">
            <a:avLst/>
          </a:prstGeom>
        </p:spPr>
      </p:pic>
      <p:pic>
        <p:nvPicPr>
          <p:cNvPr id="6" name="Picture 5" descr="A blue background with white text and a globe&#10;&#10;Description automatically generated">
            <a:extLst>
              <a:ext uri="{FF2B5EF4-FFF2-40B4-BE49-F238E27FC236}">
                <a16:creationId xmlns:a16="http://schemas.microsoft.com/office/drawing/2014/main" id="{F6051E63-44D5-C84E-564E-A891C15549DE}"/>
              </a:ext>
            </a:extLst>
          </p:cNvPr>
          <p:cNvPicPr>
            <a:picLocks noChangeAspect="1"/>
          </p:cNvPicPr>
          <p:nvPr/>
        </p:nvPicPr>
        <p:blipFill>
          <a:blip r:embed="rId8"/>
          <a:stretch>
            <a:fillRect/>
          </a:stretch>
        </p:blipFill>
        <p:spPr>
          <a:xfrm>
            <a:off x="8881289" y="1853630"/>
            <a:ext cx="2808166" cy="3637573"/>
          </a:xfrm>
          <a:prstGeom prst="rect">
            <a:avLst/>
          </a:prstGeom>
        </p:spPr>
      </p:pic>
    </p:spTree>
    <p:extLst>
      <p:ext uri="{BB962C8B-B14F-4D97-AF65-F5344CB8AC3E}">
        <p14:creationId xmlns:p14="http://schemas.microsoft.com/office/powerpoint/2010/main" val="4239159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vert="horz" lIns="91440" tIns="45720" rIns="91440" bIns="45720" rtlCol="0" anchor="t">
            <a:normAutofit/>
          </a:bodyPr>
          <a:lstStyle/>
          <a:p>
            <a:pPr algn="r"/>
            <a:r>
              <a:rPr lang="en-US" b="1"/>
              <a:t> </a:t>
            </a:r>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2777011" y="2528212"/>
            <a:ext cx="66265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rgbClr val="128180"/>
                </a:solidFill>
              </a:rPr>
              <a:t>LinkedIn Recruiter</a:t>
            </a:r>
            <a:endParaRPr lang="en-US"/>
          </a:p>
        </p:txBody>
      </p:sp>
      <p:sp>
        <p:nvSpPr>
          <p:cNvPr id="5" name="TextBox 4">
            <a:extLst>
              <a:ext uri="{FF2B5EF4-FFF2-40B4-BE49-F238E27FC236}">
                <a16:creationId xmlns:a16="http://schemas.microsoft.com/office/drawing/2014/main" id="{19187D0D-8692-CF60-071C-549CDBD19ABC}"/>
              </a:ext>
            </a:extLst>
          </p:cNvPr>
          <p:cNvSpPr txBox="1"/>
          <p:nvPr/>
        </p:nvSpPr>
        <p:spPr>
          <a:xfrm>
            <a:off x="7603755" y="3601304"/>
            <a:ext cx="10024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APQC</a:t>
            </a:r>
          </a:p>
        </p:txBody>
      </p:sp>
      <p:sp>
        <p:nvSpPr>
          <p:cNvPr id="9" name="TextBox 8">
            <a:extLst>
              <a:ext uri="{FF2B5EF4-FFF2-40B4-BE49-F238E27FC236}">
                <a16:creationId xmlns:a16="http://schemas.microsoft.com/office/drawing/2014/main" id="{7267A448-7EF6-0E72-9458-A36410585087}"/>
              </a:ext>
            </a:extLst>
          </p:cNvPr>
          <p:cNvSpPr txBox="1"/>
          <p:nvPr/>
        </p:nvSpPr>
        <p:spPr>
          <a:xfrm>
            <a:off x="5660548" y="3940277"/>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ContactOut</a:t>
            </a:r>
            <a:endParaRPr lang="en-US"/>
          </a:p>
        </p:txBody>
      </p:sp>
      <p:sp>
        <p:nvSpPr>
          <p:cNvPr id="11" name="TextBox 10">
            <a:extLst>
              <a:ext uri="{FF2B5EF4-FFF2-40B4-BE49-F238E27FC236}">
                <a16:creationId xmlns:a16="http://schemas.microsoft.com/office/drawing/2014/main" id="{C6046B07-77DF-DAF9-EF79-C26800DE5AB6}"/>
              </a:ext>
            </a:extLst>
          </p:cNvPr>
          <p:cNvSpPr txBox="1"/>
          <p:nvPr/>
        </p:nvSpPr>
        <p:spPr>
          <a:xfrm>
            <a:off x="6676207" y="2322528"/>
            <a:ext cx="30611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S&amp;P Capital IQ</a:t>
            </a:r>
            <a:endParaRPr lang="en-US"/>
          </a:p>
        </p:txBody>
      </p:sp>
      <p:sp>
        <p:nvSpPr>
          <p:cNvPr id="12" name="TextBox 11">
            <a:extLst>
              <a:ext uri="{FF2B5EF4-FFF2-40B4-BE49-F238E27FC236}">
                <a16:creationId xmlns:a16="http://schemas.microsoft.com/office/drawing/2014/main" id="{8AA4C928-843C-F6E5-E172-8654F76649CB}"/>
              </a:ext>
            </a:extLst>
          </p:cNvPr>
          <p:cNvSpPr txBox="1"/>
          <p:nvPr/>
        </p:nvSpPr>
        <p:spPr>
          <a:xfrm>
            <a:off x="5087469" y="4487403"/>
            <a:ext cx="3736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baseline="0">
                <a:latin typeface="Aptos"/>
              </a:rPr>
              <a:t>Owler by Crunchbase</a:t>
            </a:r>
            <a:endParaRPr lang="en-US" sz="2800"/>
          </a:p>
        </p:txBody>
      </p:sp>
      <p:sp>
        <p:nvSpPr>
          <p:cNvPr id="13" name="TextBox 12">
            <a:extLst>
              <a:ext uri="{FF2B5EF4-FFF2-40B4-BE49-F238E27FC236}">
                <a16:creationId xmlns:a16="http://schemas.microsoft.com/office/drawing/2014/main" id="{5973B556-4533-40F8-CD10-84CDA80CCD07}"/>
              </a:ext>
            </a:extLst>
          </p:cNvPr>
          <p:cNvSpPr txBox="1"/>
          <p:nvPr/>
        </p:nvSpPr>
        <p:spPr>
          <a:xfrm>
            <a:off x="4903304" y="2217190"/>
            <a:ext cx="1512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Boardex</a:t>
            </a:r>
            <a:endParaRPr lang="en-US"/>
          </a:p>
        </p:txBody>
      </p:sp>
      <p:sp>
        <p:nvSpPr>
          <p:cNvPr id="14" name="TextBox 13">
            <a:extLst>
              <a:ext uri="{FF2B5EF4-FFF2-40B4-BE49-F238E27FC236}">
                <a16:creationId xmlns:a16="http://schemas.microsoft.com/office/drawing/2014/main" id="{ED9FC8E8-2B55-43E3-CA5C-7163EE1D6DA9}"/>
              </a:ext>
            </a:extLst>
          </p:cNvPr>
          <p:cNvSpPr txBox="1"/>
          <p:nvPr/>
        </p:nvSpPr>
        <p:spPr>
          <a:xfrm>
            <a:off x="3803133" y="1786106"/>
            <a:ext cx="14466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Apollo.io</a:t>
            </a:r>
            <a:endParaRPr lang="en-US"/>
          </a:p>
        </p:txBody>
      </p:sp>
      <p:sp>
        <p:nvSpPr>
          <p:cNvPr id="15" name="TextBox 14">
            <a:extLst>
              <a:ext uri="{FF2B5EF4-FFF2-40B4-BE49-F238E27FC236}">
                <a16:creationId xmlns:a16="http://schemas.microsoft.com/office/drawing/2014/main" id="{6C5B12C2-DE54-4B57-78B0-68CE6BBFBA5A}"/>
              </a:ext>
            </a:extLst>
          </p:cNvPr>
          <p:cNvSpPr txBox="1"/>
          <p:nvPr/>
        </p:nvSpPr>
        <p:spPr>
          <a:xfrm>
            <a:off x="1190322" y="2830989"/>
            <a:ext cx="1990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baseline="0">
                <a:latin typeface="Aptos"/>
              </a:rPr>
              <a:t>Pitchbook</a:t>
            </a:r>
            <a:endParaRPr lang="en-US"/>
          </a:p>
        </p:txBody>
      </p:sp>
      <p:sp>
        <p:nvSpPr>
          <p:cNvPr id="16" name="TextBox 15">
            <a:extLst>
              <a:ext uri="{FF2B5EF4-FFF2-40B4-BE49-F238E27FC236}">
                <a16:creationId xmlns:a16="http://schemas.microsoft.com/office/drawing/2014/main" id="{C51939C5-5A01-7D85-7D85-B687E890DF6A}"/>
              </a:ext>
            </a:extLst>
          </p:cNvPr>
          <p:cNvSpPr txBox="1"/>
          <p:nvPr/>
        </p:nvSpPr>
        <p:spPr>
          <a:xfrm>
            <a:off x="3662506" y="4061875"/>
            <a:ext cx="20014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baseline="0">
                <a:latin typeface="Aptos"/>
              </a:rPr>
              <a:t>ZoomInfo</a:t>
            </a:r>
            <a:endParaRPr lang="en-US"/>
          </a:p>
        </p:txBody>
      </p:sp>
      <p:sp>
        <p:nvSpPr>
          <p:cNvPr id="17" name="TextBox 16">
            <a:extLst>
              <a:ext uri="{FF2B5EF4-FFF2-40B4-BE49-F238E27FC236}">
                <a16:creationId xmlns:a16="http://schemas.microsoft.com/office/drawing/2014/main" id="{CB947773-FB3B-BDE8-C2CE-D0D58F330AF6}"/>
              </a:ext>
            </a:extLst>
          </p:cNvPr>
          <p:cNvSpPr txBox="1"/>
          <p:nvPr/>
        </p:nvSpPr>
        <p:spPr>
          <a:xfrm>
            <a:off x="1891409" y="2135214"/>
            <a:ext cx="27770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t>RocketReach</a:t>
            </a:r>
            <a:endParaRPr lang="en-US"/>
          </a:p>
        </p:txBody>
      </p:sp>
      <p:sp>
        <p:nvSpPr>
          <p:cNvPr id="19" name="TextBox 18">
            <a:extLst>
              <a:ext uri="{FF2B5EF4-FFF2-40B4-BE49-F238E27FC236}">
                <a16:creationId xmlns:a16="http://schemas.microsoft.com/office/drawing/2014/main" id="{2E460D3D-90AC-4324-6822-B06E2F16B2CF}"/>
              </a:ext>
            </a:extLst>
          </p:cNvPr>
          <p:cNvSpPr txBox="1"/>
          <p:nvPr/>
        </p:nvSpPr>
        <p:spPr>
          <a:xfrm>
            <a:off x="1186749" y="3301998"/>
            <a:ext cx="641456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baseline="0">
                <a:latin typeface="Aptos"/>
              </a:rPr>
              <a:t>Google/Boolean Search</a:t>
            </a:r>
            <a:endParaRPr lang="en-US"/>
          </a:p>
        </p:txBody>
      </p:sp>
      <p:sp>
        <p:nvSpPr>
          <p:cNvPr id="21" name="TextBox 20">
            <a:extLst>
              <a:ext uri="{FF2B5EF4-FFF2-40B4-BE49-F238E27FC236}">
                <a16:creationId xmlns:a16="http://schemas.microsoft.com/office/drawing/2014/main" id="{06D7A043-40F0-13BF-BEBE-885F7996E731}"/>
              </a:ext>
            </a:extLst>
          </p:cNvPr>
          <p:cNvSpPr txBox="1"/>
          <p:nvPr/>
        </p:nvSpPr>
        <p:spPr>
          <a:xfrm>
            <a:off x="2040918" y="4000712"/>
            <a:ext cx="20099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tx1">
                    <a:lumMod val="49000"/>
                    <a:lumOff val="51000"/>
                  </a:schemeClr>
                </a:solidFill>
              </a:rPr>
              <a:t>None</a:t>
            </a:r>
          </a:p>
        </p:txBody>
      </p:sp>
      <p:sp>
        <p:nvSpPr>
          <p:cNvPr id="22" name="TextBox 21">
            <a:extLst>
              <a:ext uri="{FF2B5EF4-FFF2-40B4-BE49-F238E27FC236}">
                <a16:creationId xmlns:a16="http://schemas.microsoft.com/office/drawing/2014/main" id="{11A14125-7925-41F2-0B04-60814A7E3E4F}"/>
              </a:ext>
            </a:extLst>
          </p:cNvPr>
          <p:cNvSpPr txBox="1"/>
          <p:nvPr/>
        </p:nvSpPr>
        <p:spPr>
          <a:xfrm>
            <a:off x="2500497" y="4583043"/>
            <a:ext cx="23764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baseline="0">
                <a:latin typeface="Aptos"/>
              </a:rPr>
              <a:t>Seamless.ai</a:t>
            </a:r>
            <a:endParaRPr lang="en-US"/>
          </a:p>
        </p:txBody>
      </p:sp>
      <p:sp>
        <p:nvSpPr>
          <p:cNvPr id="24" name="TextBox 23">
            <a:extLst>
              <a:ext uri="{FF2B5EF4-FFF2-40B4-BE49-F238E27FC236}">
                <a16:creationId xmlns:a16="http://schemas.microsoft.com/office/drawing/2014/main" id="{BC33D603-78F3-FDD9-6140-EF3C49703979}"/>
              </a:ext>
            </a:extLst>
          </p:cNvPr>
          <p:cNvSpPr txBox="1"/>
          <p:nvPr/>
        </p:nvSpPr>
        <p:spPr>
          <a:xfrm>
            <a:off x="0" y="320261"/>
            <a:ext cx="122030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Does your firm use any third-party research tools?</a:t>
            </a:r>
            <a:endParaRPr lang="en-US" sz="3600"/>
          </a:p>
          <a:p>
            <a:pPr algn="ctr"/>
            <a:endParaRPr lang="en-US" sz="2400"/>
          </a:p>
        </p:txBody>
      </p:sp>
      <p:sp>
        <p:nvSpPr>
          <p:cNvPr id="25" name="TextBox 24">
            <a:extLst>
              <a:ext uri="{FF2B5EF4-FFF2-40B4-BE49-F238E27FC236}">
                <a16:creationId xmlns:a16="http://schemas.microsoft.com/office/drawing/2014/main" id="{DCDAC7B1-AC10-D450-C102-C99AA47FAD67}"/>
              </a:ext>
            </a:extLst>
          </p:cNvPr>
          <p:cNvSpPr txBox="1"/>
          <p:nvPr/>
        </p:nvSpPr>
        <p:spPr>
          <a:xfrm>
            <a:off x="7416580" y="4121235"/>
            <a:ext cx="25731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baseline="0">
                <a:latin typeface="Aptos"/>
              </a:rPr>
              <a:t>Sales QL</a:t>
            </a:r>
            <a:endParaRPr lang="en-US"/>
          </a:p>
        </p:txBody>
      </p:sp>
      <p:sp>
        <p:nvSpPr>
          <p:cNvPr id="26" name="TextBox 25">
            <a:extLst>
              <a:ext uri="{FF2B5EF4-FFF2-40B4-BE49-F238E27FC236}">
                <a16:creationId xmlns:a16="http://schemas.microsoft.com/office/drawing/2014/main" id="{17942FF8-601A-4222-180C-10D9C70F1E19}"/>
              </a:ext>
            </a:extLst>
          </p:cNvPr>
          <p:cNvSpPr txBox="1"/>
          <p:nvPr/>
        </p:nvSpPr>
        <p:spPr>
          <a:xfrm>
            <a:off x="1635354" y="1817571"/>
            <a:ext cx="18773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baseline="0">
                <a:latin typeface="Aptos"/>
              </a:rPr>
              <a:t>Swordfish.ai</a:t>
            </a:r>
            <a:endParaRPr lang="en-US"/>
          </a:p>
        </p:txBody>
      </p:sp>
      <p:sp>
        <p:nvSpPr>
          <p:cNvPr id="27" name="TextBox 26">
            <a:extLst>
              <a:ext uri="{FF2B5EF4-FFF2-40B4-BE49-F238E27FC236}">
                <a16:creationId xmlns:a16="http://schemas.microsoft.com/office/drawing/2014/main" id="{F2AE61E4-AA50-2635-76D7-C7446BB15FE1}"/>
              </a:ext>
            </a:extLst>
          </p:cNvPr>
          <p:cNvSpPr txBox="1"/>
          <p:nvPr/>
        </p:nvSpPr>
        <p:spPr>
          <a:xfrm>
            <a:off x="5875129" y="1855303"/>
            <a:ext cx="34566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LinkedIn Sales Navigator</a:t>
            </a:r>
            <a:endParaRPr lang="en-US" sz="2000"/>
          </a:p>
        </p:txBody>
      </p:sp>
      <p:sp>
        <p:nvSpPr>
          <p:cNvPr id="28" name="TextBox 27">
            <a:extLst>
              <a:ext uri="{FF2B5EF4-FFF2-40B4-BE49-F238E27FC236}">
                <a16:creationId xmlns:a16="http://schemas.microsoft.com/office/drawing/2014/main" id="{7908D3E0-14DD-9187-AB58-A015E0F0A518}"/>
              </a:ext>
            </a:extLst>
          </p:cNvPr>
          <p:cNvSpPr txBox="1"/>
          <p:nvPr/>
        </p:nvSpPr>
        <p:spPr>
          <a:xfrm>
            <a:off x="8819137" y="3400471"/>
            <a:ext cx="233017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baseline="0">
                <a:latin typeface="Aptos"/>
              </a:rPr>
              <a:t>Engage AI</a:t>
            </a:r>
            <a:endParaRPr lang="en-US"/>
          </a:p>
        </p:txBody>
      </p:sp>
      <p:sp>
        <p:nvSpPr>
          <p:cNvPr id="29" name="TextBox 28">
            <a:extLst>
              <a:ext uri="{FF2B5EF4-FFF2-40B4-BE49-F238E27FC236}">
                <a16:creationId xmlns:a16="http://schemas.microsoft.com/office/drawing/2014/main" id="{3B91BCA1-6E9D-F428-AE16-B20A7A74DD85}"/>
              </a:ext>
            </a:extLst>
          </p:cNvPr>
          <p:cNvSpPr txBox="1"/>
          <p:nvPr/>
        </p:nvSpPr>
        <p:spPr>
          <a:xfrm>
            <a:off x="8607011" y="3804940"/>
            <a:ext cx="233017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baseline="0">
                <a:latin typeface="Aptos"/>
              </a:rPr>
              <a:t>Phantom Buster</a:t>
            </a:r>
            <a:endParaRPr lang="en-US"/>
          </a:p>
        </p:txBody>
      </p:sp>
      <p:sp>
        <p:nvSpPr>
          <p:cNvPr id="30" name="TextBox 29">
            <a:extLst>
              <a:ext uri="{FF2B5EF4-FFF2-40B4-BE49-F238E27FC236}">
                <a16:creationId xmlns:a16="http://schemas.microsoft.com/office/drawing/2014/main" id="{210E7218-FE3D-8D09-5D98-507C1E48D991}"/>
              </a:ext>
            </a:extLst>
          </p:cNvPr>
          <p:cNvSpPr txBox="1"/>
          <p:nvPr/>
        </p:nvSpPr>
        <p:spPr>
          <a:xfrm>
            <a:off x="9070836" y="2512391"/>
            <a:ext cx="18663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t>ChatGPT</a:t>
            </a:r>
            <a:endParaRPr lang="en-US"/>
          </a:p>
        </p:txBody>
      </p:sp>
    </p:spTree>
    <p:extLst>
      <p:ext uri="{BB962C8B-B14F-4D97-AF65-F5344CB8AC3E}">
        <p14:creationId xmlns:p14="http://schemas.microsoft.com/office/powerpoint/2010/main" val="165753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vert="horz" lIns="91440" tIns="45720" rIns="91440" bIns="45720" rtlCol="0" anchor="t">
            <a:normAutofit/>
          </a:bodyPr>
          <a:lstStyle/>
          <a:p>
            <a:pPr algn="r"/>
            <a:r>
              <a:rPr lang="en-US" b="1"/>
              <a:t> </a:t>
            </a:r>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4222857" y="2501347"/>
            <a:ext cx="384227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a:solidFill>
                  <a:srgbClr val="128180"/>
                </a:solidFill>
              </a:rPr>
              <a:t>ChatGPT</a:t>
            </a:r>
            <a:endParaRPr lang="en-US" sz="2000"/>
          </a:p>
        </p:txBody>
      </p:sp>
      <p:sp>
        <p:nvSpPr>
          <p:cNvPr id="12" name="TextBox 11">
            <a:extLst>
              <a:ext uri="{FF2B5EF4-FFF2-40B4-BE49-F238E27FC236}">
                <a16:creationId xmlns:a16="http://schemas.microsoft.com/office/drawing/2014/main" id="{8AA4C928-843C-F6E5-E172-8654F76649CB}"/>
              </a:ext>
            </a:extLst>
          </p:cNvPr>
          <p:cNvSpPr txBox="1"/>
          <p:nvPr/>
        </p:nvSpPr>
        <p:spPr>
          <a:xfrm>
            <a:off x="2582475" y="2776159"/>
            <a:ext cx="16357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Aptos"/>
              </a:rPr>
              <a:t>Claude</a:t>
            </a:r>
            <a:endParaRPr lang="en-US" sz="3200" b="1"/>
          </a:p>
        </p:txBody>
      </p:sp>
      <p:sp>
        <p:nvSpPr>
          <p:cNvPr id="14" name="TextBox 13">
            <a:extLst>
              <a:ext uri="{FF2B5EF4-FFF2-40B4-BE49-F238E27FC236}">
                <a16:creationId xmlns:a16="http://schemas.microsoft.com/office/drawing/2014/main" id="{ED9FC8E8-2B55-43E3-CA5C-7163EE1D6DA9}"/>
              </a:ext>
            </a:extLst>
          </p:cNvPr>
          <p:cNvSpPr txBox="1"/>
          <p:nvPr/>
        </p:nvSpPr>
        <p:spPr>
          <a:xfrm>
            <a:off x="4387659" y="2148381"/>
            <a:ext cx="14466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Apollo.io</a:t>
            </a:r>
            <a:endParaRPr lang="en-US"/>
          </a:p>
        </p:txBody>
      </p:sp>
      <p:sp>
        <p:nvSpPr>
          <p:cNvPr id="15" name="TextBox 14">
            <a:extLst>
              <a:ext uri="{FF2B5EF4-FFF2-40B4-BE49-F238E27FC236}">
                <a16:creationId xmlns:a16="http://schemas.microsoft.com/office/drawing/2014/main" id="{6C5B12C2-DE54-4B57-78B0-68CE6BBFBA5A}"/>
              </a:ext>
            </a:extLst>
          </p:cNvPr>
          <p:cNvSpPr txBox="1"/>
          <p:nvPr/>
        </p:nvSpPr>
        <p:spPr>
          <a:xfrm>
            <a:off x="1497239" y="3232341"/>
            <a:ext cx="1990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Aptos"/>
              </a:rPr>
              <a:t>Dialpad</a:t>
            </a:r>
            <a:endParaRPr lang="en-US"/>
          </a:p>
        </p:txBody>
      </p:sp>
      <p:sp>
        <p:nvSpPr>
          <p:cNvPr id="16" name="TextBox 15">
            <a:extLst>
              <a:ext uri="{FF2B5EF4-FFF2-40B4-BE49-F238E27FC236}">
                <a16:creationId xmlns:a16="http://schemas.microsoft.com/office/drawing/2014/main" id="{C51939C5-5A01-7D85-7D85-B687E890DF6A}"/>
              </a:ext>
            </a:extLst>
          </p:cNvPr>
          <p:cNvSpPr txBox="1"/>
          <p:nvPr/>
        </p:nvSpPr>
        <p:spPr>
          <a:xfrm>
            <a:off x="2867097" y="3990172"/>
            <a:ext cx="20014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latin typeface="Aptos"/>
              </a:rPr>
              <a:t>Safebrain</a:t>
            </a:r>
            <a:endParaRPr lang="en-US"/>
          </a:p>
        </p:txBody>
      </p:sp>
      <p:sp>
        <p:nvSpPr>
          <p:cNvPr id="17" name="TextBox 16">
            <a:extLst>
              <a:ext uri="{FF2B5EF4-FFF2-40B4-BE49-F238E27FC236}">
                <a16:creationId xmlns:a16="http://schemas.microsoft.com/office/drawing/2014/main" id="{CB947773-FB3B-BDE8-C2CE-D0D58F330AF6}"/>
              </a:ext>
            </a:extLst>
          </p:cNvPr>
          <p:cNvSpPr txBox="1"/>
          <p:nvPr/>
        </p:nvSpPr>
        <p:spPr>
          <a:xfrm>
            <a:off x="6580641" y="2115676"/>
            <a:ext cx="32361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Google Gemeni</a:t>
            </a:r>
          </a:p>
        </p:txBody>
      </p:sp>
      <p:sp>
        <p:nvSpPr>
          <p:cNvPr id="19" name="TextBox 18">
            <a:extLst>
              <a:ext uri="{FF2B5EF4-FFF2-40B4-BE49-F238E27FC236}">
                <a16:creationId xmlns:a16="http://schemas.microsoft.com/office/drawing/2014/main" id="{2E460D3D-90AC-4324-6822-B06E2F16B2CF}"/>
              </a:ext>
            </a:extLst>
          </p:cNvPr>
          <p:cNvSpPr txBox="1"/>
          <p:nvPr/>
        </p:nvSpPr>
        <p:spPr>
          <a:xfrm>
            <a:off x="4664595" y="3360613"/>
            <a:ext cx="641456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latin typeface="Aptos"/>
              </a:rPr>
              <a:t>Microsoft Copilot</a:t>
            </a:r>
            <a:endParaRPr lang="en-US" sz="2000"/>
          </a:p>
        </p:txBody>
      </p:sp>
      <p:sp>
        <p:nvSpPr>
          <p:cNvPr id="21" name="TextBox 20">
            <a:extLst>
              <a:ext uri="{FF2B5EF4-FFF2-40B4-BE49-F238E27FC236}">
                <a16:creationId xmlns:a16="http://schemas.microsoft.com/office/drawing/2014/main" id="{06D7A043-40F0-13BF-BEBE-885F7996E731}"/>
              </a:ext>
            </a:extLst>
          </p:cNvPr>
          <p:cNvSpPr txBox="1"/>
          <p:nvPr/>
        </p:nvSpPr>
        <p:spPr>
          <a:xfrm>
            <a:off x="2861533" y="3228943"/>
            <a:ext cx="20099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chemeClr val="tx1">
                    <a:lumMod val="49000"/>
                    <a:lumOff val="51000"/>
                  </a:schemeClr>
                </a:solidFill>
              </a:rPr>
              <a:t>None</a:t>
            </a:r>
          </a:p>
        </p:txBody>
      </p:sp>
      <p:sp>
        <p:nvSpPr>
          <p:cNvPr id="22" name="TextBox 21">
            <a:extLst>
              <a:ext uri="{FF2B5EF4-FFF2-40B4-BE49-F238E27FC236}">
                <a16:creationId xmlns:a16="http://schemas.microsoft.com/office/drawing/2014/main" id="{11A14125-7925-41F2-0B04-60814A7E3E4F}"/>
              </a:ext>
            </a:extLst>
          </p:cNvPr>
          <p:cNvSpPr txBox="1"/>
          <p:nvPr/>
        </p:nvSpPr>
        <p:spPr>
          <a:xfrm>
            <a:off x="5187036" y="4192274"/>
            <a:ext cx="23764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baseline="0">
                <a:latin typeface="Aptos"/>
              </a:rPr>
              <a:t>Seamless.ai</a:t>
            </a:r>
            <a:endParaRPr lang="en-US"/>
          </a:p>
        </p:txBody>
      </p:sp>
      <p:sp>
        <p:nvSpPr>
          <p:cNvPr id="24" name="TextBox 23">
            <a:extLst>
              <a:ext uri="{FF2B5EF4-FFF2-40B4-BE49-F238E27FC236}">
                <a16:creationId xmlns:a16="http://schemas.microsoft.com/office/drawing/2014/main" id="{BC33D603-78F3-FDD9-6140-EF3C49703979}"/>
              </a:ext>
            </a:extLst>
          </p:cNvPr>
          <p:cNvSpPr txBox="1"/>
          <p:nvPr/>
        </p:nvSpPr>
        <p:spPr>
          <a:xfrm>
            <a:off x="3398" y="320261"/>
            <a:ext cx="122026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What Generative AI products is your firm using?</a:t>
            </a:r>
            <a:endParaRPr lang="en-US" sz="3600"/>
          </a:p>
          <a:p>
            <a:pPr algn="ctr"/>
            <a:endParaRPr lang="en-US" sz="2400"/>
          </a:p>
        </p:txBody>
      </p:sp>
      <p:sp>
        <p:nvSpPr>
          <p:cNvPr id="26" name="TextBox 25">
            <a:extLst>
              <a:ext uri="{FF2B5EF4-FFF2-40B4-BE49-F238E27FC236}">
                <a16:creationId xmlns:a16="http://schemas.microsoft.com/office/drawing/2014/main" id="{17942FF8-601A-4222-180C-10D9C70F1E19}"/>
              </a:ext>
            </a:extLst>
          </p:cNvPr>
          <p:cNvSpPr txBox="1"/>
          <p:nvPr/>
        </p:nvSpPr>
        <p:spPr>
          <a:xfrm>
            <a:off x="2271982" y="2405354"/>
            <a:ext cx="18773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Aptos"/>
              </a:rPr>
              <a:t>Midjourney</a:t>
            </a:r>
            <a:endParaRPr lang="en-US"/>
          </a:p>
        </p:txBody>
      </p:sp>
      <p:sp>
        <p:nvSpPr>
          <p:cNvPr id="27" name="TextBox 26">
            <a:extLst>
              <a:ext uri="{FF2B5EF4-FFF2-40B4-BE49-F238E27FC236}">
                <a16:creationId xmlns:a16="http://schemas.microsoft.com/office/drawing/2014/main" id="{F2AE61E4-AA50-2635-76D7-C7446BB15FE1}"/>
              </a:ext>
            </a:extLst>
          </p:cNvPr>
          <p:cNvSpPr txBox="1"/>
          <p:nvPr/>
        </p:nvSpPr>
        <p:spPr>
          <a:xfrm>
            <a:off x="7877821" y="3027611"/>
            <a:ext cx="34566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Monica</a:t>
            </a:r>
            <a:endParaRPr lang="en-US" sz="2000"/>
          </a:p>
        </p:txBody>
      </p:sp>
    </p:spTree>
    <p:extLst>
      <p:ext uri="{BB962C8B-B14F-4D97-AF65-F5344CB8AC3E}">
        <p14:creationId xmlns:p14="http://schemas.microsoft.com/office/powerpoint/2010/main" val="292855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vert="horz" lIns="91440" tIns="45720" rIns="91440" bIns="45720" rtlCol="0" anchor="t">
            <a:normAutofit/>
          </a:bodyPr>
          <a:lstStyle/>
          <a:p>
            <a:pPr algn="r"/>
            <a:r>
              <a:rPr lang="en-US" b="1"/>
              <a:t> </a:t>
            </a:r>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4" name="TextBox 23">
            <a:extLst>
              <a:ext uri="{FF2B5EF4-FFF2-40B4-BE49-F238E27FC236}">
                <a16:creationId xmlns:a16="http://schemas.microsoft.com/office/drawing/2014/main" id="{BC33D603-78F3-FDD9-6140-EF3C49703979}"/>
              </a:ext>
            </a:extLst>
          </p:cNvPr>
          <p:cNvSpPr txBox="1"/>
          <p:nvPr/>
        </p:nvSpPr>
        <p:spPr>
          <a:xfrm>
            <a:off x="3398" y="320261"/>
            <a:ext cx="122026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For what business processes might you use AI?</a:t>
            </a:r>
            <a:endParaRPr lang="en-US" sz="3600"/>
          </a:p>
        </p:txBody>
      </p:sp>
      <p:pic>
        <p:nvPicPr>
          <p:cNvPr id="6" name="Picture 5" descr="A blue and black bar chart&#10;&#10;Description automatically generated">
            <a:extLst>
              <a:ext uri="{FF2B5EF4-FFF2-40B4-BE49-F238E27FC236}">
                <a16:creationId xmlns:a16="http://schemas.microsoft.com/office/drawing/2014/main" id="{14596B1F-95A4-EC02-C9C6-BAC7393D9437}"/>
              </a:ext>
            </a:extLst>
          </p:cNvPr>
          <p:cNvPicPr>
            <a:picLocks noChangeAspect="1"/>
          </p:cNvPicPr>
          <p:nvPr/>
        </p:nvPicPr>
        <p:blipFill>
          <a:blip r:embed="rId5"/>
          <a:srcRect l="-91" t="13235" r="-182" b="11393"/>
          <a:stretch/>
        </p:blipFill>
        <p:spPr>
          <a:xfrm>
            <a:off x="1993136" y="1260574"/>
            <a:ext cx="7952192" cy="4423455"/>
          </a:xfrm>
          <a:prstGeom prst="rect">
            <a:avLst/>
          </a:prstGeom>
        </p:spPr>
      </p:pic>
    </p:spTree>
    <p:extLst>
      <p:ext uri="{BB962C8B-B14F-4D97-AF65-F5344CB8AC3E}">
        <p14:creationId xmlns:p14="http://schemas.microsoft.com/office/powerpoint/2010/main" val="239857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170" y="-52395"/>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dirty="0"/>
          </a:p>
          <a:p>
            <a:pPr algn="r"/>
            <a:endParaRPr lang="en-US" dirty="0"/>
          </a:p>
          <a:p>
            <a:pPr algn="r"/>
            <a:endParaRPr lang="en-US" dirty="0"/>
          </a:p>
          <a:p>
            <a:pPr algn="r"/>
            <a:endParaRPr lang="en-US" dirty="0"/>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1EE5B8AF-CBBB-465A-C955-5EAEA16F6B98}"/>
              </a:ext>
            </a:extLst>
          </p:cNvPr>
          <p:cNvSpPr txBox="1"/>
          <p:nvPr/>
        </p:nvSpPr>
        <p:spPr>
          <a:xfrm>
            <a:off x="6353333" y="1409814"/>
            <a:ext cx="4754320"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t>Julie Travers</a:t>
            </a:r>
          </a:p>
          <a:p>
            <a:r>
              <a:rPr lang="en-US" sz="2000" b="1"/>
              <a:t>Head of Marketing</a:t>
            </a:r>
          </a:p>
          <a:p>
            <a:endParaRPr lang="en-US" sz="2000"/>
          </a:p>
          <a:p>
            <a:pPr marL="285750" indent="-285750">
              <a:buFont typeface="Arial"/>
              <a:buChar char="•"/>
            </a:pPr>
            <a:r>
              <a:rPr lang="en-US" sz="2000"/>
              <a:t>Marketing since 2014</a:t>
            </a:r>
          </a:p>
          <a:p>
            <a:pPr marL="285750" indent="-285750">
              <a:buFont typeface="Arial"/>
              <a:buChar char="•"/>
            </a:pPr>
            <a:r>
              <a:rPr lang="en-US" sz="2000"/>
              <a:t>Joined Cluen in 2021</a:t>
            </a:r>
          </a:p>
          <a:p>
            <a:pPr marL="285750" indent="-285750">
              <a:buFont typeface="Arial"/>
              <a:buChar char="•"/>
            </a:pPr>
            <a:r>
              <a:rPr lang="en-US" sz="2000"/>
              <a:t>From France, now in NYC</a:t>
            </a:r>
            <a:endParaRPr lang="en-US"/>
          </a:p>
          <a:p>
            <a:pPr marL="285750" indent="-285750">
              <a:buFont typeface="Arial"/>
              <a:buChar char="•"/>
            </a:pPr>
            <a:r>
              <a:rPr lang="en-US" sz="2000"/>
              <a:t>Has color-grapheme synesthesia</a:t>
            </a:r>
          </a:p>
          <a:p>
            <a:endParaRPr lang="en-US"/>
          </a:p>
        </p:txBody>
      </p:sp>
      <p:sp>
        <p:nvSpPr>
          <p:cNvPr id="7" name="TextBox 6">
            <a:extLst>
              <a:ext uri="{FF2B5EF4-FFF2-40B4-BE49-F238E27FC236}">
                <a16:creationId xmlns:a16="http://schemas.microsoft.com/office/drawing/2014/main" id="{CFE6B493-6AEE-317B-B86A-7381BBBFE2C1}"/>
              </a:ext>
            </a:extLst>
          </p:cNvPr>
          <p:cNvSpPr txBox="1"/>
          <p:nvPr/>
        </p:nvSpPr>
        <p:spPr>
          <a:xfrm>
            <a:off x="0" y="474869"/>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About Us</a:t>
            </a:r>
            <a:endParaRPr lang="en-US" sz="3600"/>
          </a:p>
        </p:txBody>
      </p:sp>
      <p:sp>
        <p:nvSpPr>
          <p:cNvPr id="6" name="TextBox 5">
            <a:extLst>
              <a:ext uri="{FF2B5EF4-FFF2-40B4-BE49-F238E27FC236}">
                <a16:creationId xmlns:a16="http://schemas.microsoft.com/office/drawing/2014/main" id="{99AA5456-3DBF-7740-9028-D5DF65A9A14B}"/>
              </a:ext>
            </a:extLst>
          </p:cNvPr>
          <p:cNvSpPr txBox="1"/>
          <p:nvPr/>
        </p:nvSpPr>
        <p:spPr>
          <a:xfrm>
            <a:off x="733200" y="1407691"/>
            <a:ext cx="5020182"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t>Heidi Braun</a:t>
            </a:r>
            <a:endParaRPr lang="en-US" sz="2800"/>
          </a:p>
          <a:p>
            <a:r>
              <a:rPr lang="en-US" sz="2000" b="1"/>
              <a:t>Senior Solutions Consultant</a:t>
            </a:r>
            <a:br>
              <a:rPr lang="en-US" sz="2000" b="1"/>
            </a:br>
            <a:endParaRPr lang="en-US" b="1"/>
          </a:p>
          <a:p>
            <a:pPr marL="342900" indent="-342900">
              <a:buFont typeface="Arial" panose="020B0604020202020204" pitchFamily="34" charset="0"/>
              <a:buChar char="•"/>
            </a:pPr>
            <a:r>
              <a:rPr lang="en-US" sz="2000"/>
              <a:t>Joined Cluen in 2002</a:t>
            </a:r>
          </a:p>
          <a:p>
            <a:pPr marL="342900" indent="-342900">
              <a:buFont typeface="Arial" panose="020B0604020202020204" pitchFamily="34" charset="0"/>
              <a:buChar char="•"/>
            </a:pPr>
            <a:r>
              <a:rPr lang="en-US" sz="2000"/>
              <a:t>Former Recruiter and Researcher</a:t>
            </a:r>
          </a:p>
          <a:p>
            <a:pPr marL="342900" indent="-342900">
              <a:buFont typeface="Arial" panose="020B0604020202020204" pitchFamily="34" charset="0"/>
              <a:buChar char="•"/>
            </a:pPr>
            <a:r>
              <a:rPr lang="en-US" sz="2000"/>
              <a:t>Based in the US</a:t>
            </a:r>
          </a:p>
          <a:p>
            <a:pPr marL="342900" indent="-342900">
              <a:buFont typeface="Arial" panose="020B0604020202020204" pitchFamily="34" charset="0"/>
              <a:buChar char="•"/>
            </a:pPr>
            <a:r>
              <a:rPr lang="en-US" sz="2000"/>
              <a:t>Starting learning computer programming in the 1980’s at age 8</a:t>
            </a:r>
            <a:endParaRPr lang="en-US" sz="2800"/>
          </a:p>
        </p:txBody>
      </p:sp>
    </p:spTree>
    <p:extLst>
      <p:ext uri="{BB962C8B-B14F-4D97-AF65-F5344CB8AC3E}">
        <p14:creationId xmlns:p14="http://schemas.microsoft.com/office/powerpoint/2010/main" val="3180702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vert="horz" lIns="91440" tIns="45720" rIns="91440" bIns="45720" rtlCol="0" anchor="t">
            <a:normAutofit/>
          </a:bodyPr>
          <a:lstStyle/>
          <a:p>
            <a:pPr algn="r"/>
            <a:r>
              <a:rPr lang="en-US" b="1"/>
              <a:t> </a:t>
            </a:r>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4" name="TextBox 23">
            <a:extLst>
              <a:ext uri="{FF2B5EF4-FFF2-40B4-BE49-F238E27FC236}">
                <a16:creationId xmlns:a16="http://schemas.microsoft.com/office/drawing/2014/main" id="{BC33D603-78F3-FDD9-6140-EF3C49703979}"/>
              </a:ext>
            </a:extLst>
          </p:cNvPr>
          <p:cNvSpPr txBox="1"/>
          <p:nvPr/>
        </p:nvSpPr>
        <p:spPr>
          <a:xfrm>
            <a:off x="3398" y="320261"/>
            <a:ext cx="122026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Will your firm be taking any of these AI training courses?</a:t>
            </a:r>
            <a:endParaRPr lang="en-US" sz="3600"/>
          </a:p>
        </p:txBody>
      </p:sp>
      <p:sp>
        <p:nvSpPr>
          <p:cNvPr id="7" name="TextBox 6">
            <a:extLst>
              <a:ext uri="{FF2B5EF4-FFF2-40B4-BE49-F238E27FC236}">
                <a16:creationId xmlns:a16="http://schemas.microsoft.com/office/drawing/2014/main" id="{88EEF7D9-D3C8-CC86-757C-76CDCE98E3B6}"/>
              </a:ext>
            </a:extLst>
          </p:cNvPr>
          <p:cNvSpPr txBox="1"/>
          <p:nvPr/>
        </p:nvSpPr>
        <p:spPr>
          <a:xfrm>
            <a:off x="2541744" y="2501347"/>
            <a:ext cx="766798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a:solidFill>
                  <a:srgbClr val="128180"/>
                </a:solidFill>
              </a:rPr>
              <a:t>LinkedIn Learning</a:t>
            </a:r>
            <a:endParaRPr lang="en-US"/>
          </a:p>
        </p:txBody>
      </p:sp>
      <p:sp>
        <p:nvSpPr>
          <p:cNvPr id="8" name="TextBox 7">
            <a:extLst>
              <a:ext uri="{FF2B5EF4-FFF2-40B4-BE49-F238E27FC236}">
                <a16:creationId xmlns:a16="http://schemas.microsoft.com/office/drawing/2014/main" id="{C071F918-C46C-F8A4-B2CA-2BE4AC502DE1}"/>
              </a:ext>
            </a:extLst>
          </p:cNvPr>
          <p:cNvSpPr txBox="1"/>
          <p:nvPr/>
        </p:nvSpPr>
        <p:spPr>
          <a:xfrm>
            <a:off x="1296891" y="1922013"/>
            <a:ext cx="419593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SocialTalent</a:t>
            </a:r>
            <a:endParaRPr lang="en-US" sz="3600"/>
          </a:p>
        </p:txBody>
      </p:sp>
      <p:sp>
        <p:nvSpPr>
          <p:cNvPr id="9" name="TextBox 8">
            <a:extLst>
              <a:ext uri="{FF2B5EF4-FFF2-40B4-BE49-F238E27FC236}">
                <a16:creationId xmlns:a16="http://schemas.microsoft.com/office/drawing/2014/main" id="{9D24FF70-6264-6C81-4D16-980AF336B9F9}"/>
              </a:ext>
            </a:extLst>
          </p:cNvPr>
          <p:cNvSpPr txBox="1"/>
          <p:nvPr/>
        </p:nvSpPr>
        <p:spPr>
          <a:xfrm>
            <a:off x="3510157" y="3430309"/>
            <a:ext cx="74366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t>Independent consultant</a:t>
            </a:r>
          </a:p>
        </p:txBody>
      </p:sp>
      <p:sp>
        <p:nvSpPr>
          <p:cNvPr id="11" name="TextBox 10">
            <a:extLst>
              <a:ext uri="{FF2B5EF4-FFF2-40B4-BE49-F238E27FC236}">
                <a16:creationId xmlns:a16="http://schemas.microsoft.com/office/drawing/2014/main" id="{D479A855-EE26-2142-0F26-0AB07950205D}"/>
              </a:ext>
            </a:extLst>
          </p:cNvPr>
          <p:cNvSpPr txBox="1"/>
          <p:nvPr/>
        </p:nvSpPr>
        <p:spPr>
          <a:xfrm>
            <a:off x="1152150" y="3430544"/>
            <a:ext cx="40430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t>Coursera</a:t>
            </a:r>
          </a:p>
        </p:txBody>
      </p:sp>
      <p:sp>
        <p:nvSpPr>
          <p:cNvPr id="12" name="TextBox 11">
            <a:extLst>
              <a:ext uri="{FF2B5EF4-FFF2-40B4-BE49-F238E27FC236}">
                <a16:creationId xmlns:a16="http://schemas.microsoft.com/office/drawing/2014/main" id="{6E4D896F-99A0-97AE-F3E2-0128EFE53F67}"/>
              </a:ext>
            </a:extLst>
          </p:cNvPr>
          <p:cNvSpPr txBox="1"/>
          <p:nvPr/>
        </p:nvSpPr>
        <p:spPr>
          <a:xfrm>
            <a:off x="2083633" y="4251503"/>
            <a:ext cx="58111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College or University program</a:t>
            </a:r>
          </a:p>
          <a:p>
            <a:endParaRPr lang="en-US"/>
          </a:p>
        </p:txBody>
      </p:sp>
      <p:sp>
        <p:nvSpPr>
          <p:cNvPr id="13" name="TextBox 12">
            <a:extLst>
              <a:ext uri="{FF2B5EF4-FFF2-40B4-BE49-F238E27FC236}">
                <a16:creationId xmlns:a16="http://schemas.microsoft.com/office/drawing/2014/main" id="{F3400FA1-3296-1F08-ABC4-EB18736533D5}"/>
              </a:ext>
            </a:extLst>
          </p:cNvPr>
          <p:cNvSpPr txBox="1"/>
          <p:nvPr/>
        </p:nvSpPr>
        <p:spPr>
          <a:xfrm>
            <a:off x="6871920" y="4156119"/>
            <a:ext cx="46795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Udemy</a:t>
            </a:r>
          </a:p>
        </p:txBody>
      </p:sp>
      <p:sp>
        <p:nvSpPr>
          <p:cNvPr id="14" name="TextBox 13">
            <a:extLst>
              <a:ext uri="{FF2B5EF4-FFF2-40B4-BE49-F238E27FC236}">
                <a16:creationId xmlns:a16="http://schemas.microsoft.com/office/drawing/2014/main" id="{57F44649-6453-9C2D-C9AA-40DF4D8E4857}"/>
              </a:ext>
            </a:extLst>
          </p:cNvPr>
          <p:cNvSpPr txBox="1"/>
          <p:nvPr/>
        </p:nvSpPr>
        <p:spPr>
          <a:xfrm>
            <a:off x="4988988" y="2306059"/>
            <a:ext cx="22395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AIRS</a:t>
            </a:r>
          </a:p>
        </p:txBody>
      </p:sp>
      <p:sp>
        <p:nvSpPr>
          <p:cNvPr id="15" name="TextBox 14">
            <a:extLst>
              <a:ext uri="{FF2B5EF4-FFF2-40B4-BE49-F238E27FC236}">
                <a16:creationId xmlns:a16="http://schemas.microsoft.com/office/drawing/2014/main" id="{F257E031-9F6B-1D6A-ECF8-A81FF77079EE}"/>
              </a:ext>
            </a:extLst>
          </p:cNvPr>
          <p:cNvSpPr txBox="1"/>
          <p:nvPr/>
        </p:nvSpPr>
        <p:spPr>
          <a:xfrm>
            <a:off x="8180386" y="1921329"/>
            <a:ext cx="25932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t>TBC</a:t>
            </a:r>
          </a:p>
        </p:txBody>
      </p:sp>
      <p:sp>
        <p:nvSpPr>
          <p:cNvPr id="16" name="TextBox 15">
            <a:extLst>
              <a:ext uri="{FF2B5EF4-FFF2-40B4-BE49-F238E27FC236}">
                <a16:creationId xmlns:a16="http://schemas.microsoft.com/office/drawing/2014/main" id="{646FF9B6-E829-30CE-0F29-D4B7EEA028F8}"/>
              </a:ext>
            </a:extLst>
          </p:cNvPr>
          <p:cNvSpPr txBox="1"/>
          <p:nvPr/>
        </p:nvSpPr>
        <p:spPr>
          <a:xfrm>
            <a:off x="9476125" y="3154744"/>
            <a:ext cx="30759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YouTube</a:t>
            </a:r>
          </a:p>
        </p:txBody>
      </p:sp>
      <p:sp>
        <p:nvSpPr>
          <p:cNvPr id="17" name="TextBox 16">
            <a:extLst>
              <a:ext uri="{FF2B5EF4-FFF2-40B4-BE49-F238E27FC236}">
                <a16:creationId xmlns:a16="http://schemas.microsoft.com/office/drawing/2014/main" id="{436B9B6E-F16D-03D5-9721-89E30CF0ECCB}"/>
              </a:ext>
            </a:extLst>
          </p:cNvPr>
          <p:cNvSpPr txBox="1"/>
          <p:nvPr/>
        </p:nvSpPr>
        <p:spPr>
          <a:xfrm>
            <a:off x="6239428" y="2306166"/>
            <a:ext cx="28761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Google courses</a:t>
            </a:r>
          </a:p>
        </p:txBody>
      </p:sp>
      <p:sp>
        <p:nvSpPr>
          <p:cNvPr id="18" name="TextBox 17">
            <a:extLst>
              <a:ext uri="{FF2B5EF4-FFF2-40B4-BE49-F238E27FC236}">
                <a16:creationId xmlns:a16="http://schemas.microsoft.com/office/drawing/2014/main" id="{022762E6-4FC1-A7D7-45ED-BFAABBB4DF8D}"/>
              </a:ext>
            </a:extLst>
          </p:cNvPr>
          <p:cNvSpPr txBox="1"/>
          <p:nvPr/>
        </p:nvSpPr>
        <p:spPr>
          <a:xfrm>
            <a:off x="4989875" y="1752277"/>
            <a:ext cx="30411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Internal training</a:t>
            </a:r>
          </a:p>
        </p:txBody>
      </p:sp>
    </p:spTree>
    <p:extLst>
      <p:ext uri="{BB962C8B-B14F-4D97-AF65-F5344CB8AC3E}">
        <p14:creationId xmlns:p14="http://schemas.microsoft.com/office/powerpoint/2010/main" val="402235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3363" y="511681"/>
            <a:ext cx="122022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Let's Recap</a:t>
            </a:r>
          </a:p>
        </p:txBody>
      </p:sp>
      <p:sp>
        <p:nvSpPr>
          <p:cNvPr id="5" name="TextBox 4">
            <a:extLst>
              <a:ext uri="{FF2B5EF4-FFF2-40B4-BE49-F238E27FC236}">
                <a16:creationId xmlns:a16="http://schemas.microsoft.com/office/drawing/2014/main" id="{C3D99F48-1100-98EF-9C76-F1D0ED4BAD97}"/>
              </a:ext>
            </a:extLst>
          </p:cNvPr>
          <p:cNvSpPr txBox="1"/>
          <p:nvPr/>
        </p:nvSpPr>
        <p:spPr>
          <a:xfrm>
            <a:off x="1277930" y="1684337"/>
            <a:ext cx="961897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kern="100">
                <a:effectLst/>
                <a:ea typeface="Aptos" panose="020B0004020202020204" pitchFamily="34" charset="0"/>
                <a:cs typeface="Times New Roman"/>
              </a:rPr>
              <a:t>If you can, standardize on a single system to manage BD and Candidate flow. </a:t>
            </a:r>
          </a:p>
          <a:p>
            <a:pPr marL="342900" indent="-342900">
              <a:buFont typeface="Arial" panose="020B0604020202020204" pitchFamily="34" charset="0"/>
              <a:buChar char="•"/>
            </a:pPr>
            <a:endParaRPr lang="en-US" sz="2000" kern="100">
              <a:ea typeface="Aptos" panose="020B0004020202020204" pitchFamily="34" charset="0"/>
              <a:cs typeface="Times New Roman"/>
            </a:endParaRPr>
          </a:p>
          <a:p>
            <a:pPr marL="342900" indent="-342900">
              <a:buFont typeface="Arial" panose="020B0604020202020204" pitchFamily="34" charset="0"/>
              <a:buChar char="•"/>
            </a:pPr>
            <a:r>
              <a:rPr lang="en-US" sz="2000" kern="100">
                <a:effectLst/>
                <a:ea typeface="Aptos" panose="020B0004020202020204" pitchFamily="34" charset="0"/>
                <a:cs typeface="Times New Roman"/>
              </a:rPr>
              <a:t>Measure your pipeline – even if it’s in a spreadsheet!  </a:t>
            </a:r>
          </a:p>
          <a:p>
            <a:pPr marL="342900" indent="-342900">
              <a:buFont typeface="Arial" panose="020B0604020202020204" pitchFamily="34" charset="0"/>
              <a:buChar char="•"/>
            </a:pPr>
            <a:endParaRPr lang="en-US" sz="2000" kern="100">
              <a:cs typeface="Times New Roman"/>
            </a:endParaRPr>
          </a:p>
          <a:p>
            <a:pPr marL="342900" indent="-342900">
              <a:buFont typeface="Arial" panose="020B0604020202020204" pitchFamily="34" charset="0"/>
              <a:buChar char="•"/>
            </a:pPr>
            <a:r>
              <a:rPr lang="en-US" sz="2000"/>
              <a:t>Harness the power of AI to help develop content and automate outreach. </a:t>
            </a:r>
          </a:p>
          <a:p>
            <a:pPr marL="342900" indent="-342900">
              <a:buFont typeface="Arial" panose="020B0604020202020204" pitchFamily="34" charset="0"/>
              <a:buChar char="•"/>
            </a:pPr>
            <a:endParaRPr lang="en-US" sz="2000">
              <a:solidFill>
                <a:srgbClr val="000000"/>
              </a:solidFill>
            </a:endParaRPr>
          </a:p>
          <a:p>
            <a:pPr marL="342900" indent="-342900">
              <a:buFont typeface="Arial" panose="020B0604020202020204" pitchFamily="34" charset="0"/>
              <a:buChar char="•"/>
            </a:pPr>
            <a:r>
              <a:rPr lang="en-US" sz="2000"/>
              <a:t>Visit your SEO and SEM strategies to drive more traffic.</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Check out Google and LinkedIn to run your ads.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Stay tuned for upcoming white paper publishing next month!</a:t>
            </a:r>
          </a:p>
        </p:txBody>
      </p:sp>
    </p:spTree>
    <p:extLst>
      <p:ext uri="{BB962C8B-B14F-4D97-AF65-F5344CB8AC3E}">
        <p14:creationId xmlns:p14="http://schemas.microsoft.com/office/powerpoint/2010/main" val="1771433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1065224" y="2459014"/>
            <a:ext cx="1007504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t>Thank you</a:t>
            </a:r>
            <a:endParaRPr lang="en-US"/>
          </a:p>
        </p:txBody>
      </p:sp>
    </p:spTree>
    <p:extLst>
      <p:ext uri="{BB962C8B-B14F-4D97-AF65-F5344CB8AC3E}">
        <p14:creationId xmlns:p14="http://schemas.microsoft.com/office/powerpoint/2010/main" val="40800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6" name="TextBox 5">
            <a:extLst>
              <a:ext uri="{FF2B5EF4-FFF2-40B4-BE49-F238E27FC236}">
                <a16:creationId xmlns:a16="http://schemas.microsoft.com/office/drawing/2014/main" id="{99AA5456-3DBF-7740-9028-D5DF65A9A14B}"/>
              </a:ext>
            </a:extLst>
          </p:cNvPr>
          <p:cNvSpPr txBox="1"/>
          <p:nvPr/>
        </p:nvSpPr>
        <p:spPr>
          <a:xfrm>
            <a:off x="643070" y="1393602"/>
            <a:ext cx="10910104" cy="20331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a:t>Unlock the future of client acquisition with cutting-edge strategies that will transform how you win business for your firm. Explore the latest business development techniques and marketing automation tools designed to help you seamlessly manage your research projects while fueling your sales funnel. Learn to create compelling campaigns that reach the right audience and keep your brand top-of-mind. Plus, get an exclusive preview of our upcoming White Paper: Top Trends in Executive Search Technology 2024—your guide to staying ahead in the evolving executive search industry.</a:t>
            </a:r>
            <a:endParaRPr lang="en-US"/>
          </a:p>
        </p:txBody>
      </p:sp>
      <p:sp>
        <p:nvSpPr>
          <p:cNvPr id="5" name="TextBox 4">
            <a:extLst>
              <a:ext uri="{FF2B5EF4-FFF2-40B4-BE49-F238E27FC236}">
                <a16:creationId xmlns:a16="http://schemas.microsoft.com/office/drawing/2014/main" id="{520A9A4B-F0FE-3E96-882D-B07E67936B68}"/>
              </a:ext>
            </a:extLst>
          </p:cNvPr>
          <p:cNvSpPr txBox="1"/>
          <p:nvPr/>
        </p:nvSpPr>
        <p:spPr>
          <a:xfrm>
            <a:off x="0" y="474869"/>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Agenda</a:t>
            </a:r>
            <a:endParaRPr lang="en-US" sz="3600"/>
          </a:p>
        </p:txBody>
      </p:sp>
      <p:sp>
        <p:nvSpPr>
          <p:cNvPr id="7" name="TextBox 6">
            <a:extLst>
              <a:ext uri="{FF2B5EF4-FFF2-40B4-BE49-F238E27FC236}">
                <a16:creationId xmlns:a16="http://schemas.microsoft.com/office/drawing/2014/main" id="{9C627B14-AA2F-CE34-1707-6CF7F36EA120}"/>
              </a:ext>
            </a:extLst>
          </p:cNvPr>
          <p:cNvSpPr txBox="1"/>
          <p:nvPr/>
        </p:nvSpPr>
        <p:spPr>
          <a:xfrm>
            <a:off x="751807" y="3585876"/>
            <a:ext cx="10687961" cy="1992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a:t>In this session we will cover: </a:t>
            </a:r>
            <a:endParaRPr lang="en-US" sz="2000"/>
          </a:p>
          <a:p>
            <a:pPr marL="228600" indent="-228600">
              <a:lnSpc>
                <a:spcPct val="90000"/>
              </a:lnSpc>
              <a:spcBef>
                <a:spcPts val="1000"/>
              </a:spcBef>
              <a:buFont typeface="Arial,Sans-Serif"/>
              <a:buChar char="•"/>
            </a:pPr>
            <a:r>
              <a:rPr lang="en-US" sz="2000"/>
              <a:t>Business Development (BD) Automations </a:t>
            </a:r>
          </a:p>
          <a:p>
            <a:pPr marL="228600" indent="-228600">
              <a:lnSpc>
                <a:spcPct val="90000"/>
              </a:lnSpc>
              <a:spcBef>
                <a:spcPts val="1000"/>
              </a:spcBef>
              <a:buFont typeface="Arial,Sans-Serif"/>
              <a:buChar char="•"/>
            </a:pPr>
            <a:r>
              <a:rPr lang="en-US" sz="2000"/>
              <a:t>Marketing Optimizations </a:t>
            </a:r>
          </a:p>
          <a:p>
            <a:pPr marL="228600" indent="-228600">
              <a:lnSpc>
                <a:spcPct val="90000"/>
              </a:lnSpc>
              <a:spcBef>
                <a:spcPts val="1000"/>
              </a:spcBef>
              <a:buFont typeface="Arial,Sans-Serif"/>
              <a:buChar char="•"/>
            </a:pPr>
            <a:r>
              <a:rPr lang="en-US" sz="2000"/>
              <a:t>White Paper preview: 2024 Executive Search Technology Trends </a:t>
            </a:r>
          </a:p>
          <a:p>
            <a:pPr marL="228600" indent="-228600">
              <a:lnSpc>
                <a:spcPct val="90000"/>
              </a:lnSpc>
              <a:spcBef>
                <a:spcPts val="1000"/>
              </a:spcBef>
              <a:buFont typeface="Arial,Sans-Serif"/>
              <a:buChar char="•"/>
            </a:pPr>
            <a:r>
              <a:rPr lang="en-US" sz="2000"/>
              <a:t>Q &amp; A </a:t>
            </a:r>
            <a:endParaRPr lang="en-US"/>
          </a:p>
        </p:txBody>
      </p:sp>
    </p:spTree>
    <p:extLst>
      <p:ext uri="{BB962C8B-B14F-4D97-AF65-F5344CB8AC3E}">
        <p14:creationId xmlns:p14="http://schemas.microsoft.com/office/powerpoint/2010/main" val="408340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3"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vert="horz" lIns="91440" tIns="45720" rIns="91440" bIns="45720" rtlCol="0" anchor="t">
            <a:normAutofit/>
          </a:bodyPr>
          <a:lstStyle/>
          <a:p>
            <a:pPr algn="r"/>
            <a:r>
              <a:rPr lang="en-US" sz="3600" b="1"/>
              <a:t> </a:t>
            </a:r>
          </a:p>
        </p:txBody>
      </p:sp>
      <p:pic>
        <p:nvPicPr>
          <p:cNvPr id="10" name="Picture 9" descr="A blue and black logo&#10;&#10;Description automatically generated">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6954FD8-BB49-23F9-C863-DDB613F59E4F}"/>
              </a:ext>
            </a:extLst>
          </p:cNvPr>
          <p:cNvSpPr txBox="1"/>
          <p:nvPr/>
        </p:nvSpPr>
        <p:spPr>
          <a:xfrm>
            <a:off x="0" y="474869"/>
            <a:ext cx="122074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Let's take a poll</a:t>
            </a:r>
          </a:p>
        </p:txBody>
      </p:sp>
      <p:graphicFrame>
        <p:nvGraphicFramePr>
          <p:cNvPr id="12" name="TextBox 5">
            <a:extLst>
              <a:ext uri="{FF2B5EF4-FFF2-40B4-BE49-F238E27FC236}">
                <a16:creationId xmlns:a16="http://schemas.microsoft.com/office/drawing/2014/main" id="{E904FC28-F24E-48F3-D0DE-525C0B77BBD0}"/>
              </a:ext>
            </a:extLst>
          </p:cNvPr>
          <p:cNvGraphicFramePr/>
          <p:nvPr>
            <p:extLst>
              <p:ext uri="{D42A27DB-BD31-4B8C-83A1-F6EECF244321}">
                <p14:modId xmlns:p14="http://schemas.microsoft.com/office/powerpoint/2010/main" val="417738663"/>
              </p:ext>
            </p:extLst>
          </p:nvPr>
        </p:nvGraphicFramePr>
        <p:xfrm>
          <a:off x="1931503" y="1292043"/>
          <a:ext cx="8344451" cy="38900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846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599747" y="2097099"/>
            <a:ext cx="1083598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a:t>Integrated system to track both client and candidate relationships is foundational for tracking  BD sources and opportunities, candidate outreach, collaboration and setting workflow automations</a:t>
            </a:r>
            <a:br>
              <a:rPr lang="en-US" sz="2000"/>
            </a:br>
            <a:endParaRPr lang="en-US" sz="2000"/>
          </a:p>
          <a:p>
            <a:pPr marL="342900" indent="-342900">
              <a:buFont typeface="Arial" panose="020B0604020202020204" pitchFamily="34" charset="0"/>
              <a:buChar char="•"/>
            </a:pPr>
            <a:r>
              <a:rPr lang="en-US" sz="2000"/>
              <a:t>Pipeline tracking – </a:t>
            </a:r>
            <a:r>
              <a:rPr lang="en-US" sz="2000" b="0" i="1">
                <a:solidFill>
                  <a:srgbClr val="001D35"/>
                </a:solidFill>
                <a:effectLst/>
                <a:latin typeface="Google Sans"/>
              </a:rPr>
              <a:t>"You can't really know where you're going until you know where you've been“ – Maya Angelou </a:t>
            </a:r>
            <a:br>
              <a:rPr lang="en-US" sz="2000" i="1"/>
            </a:br>
            <a:endParaRPr lang="en-US" sz="2000" i="1"/>
          </a:p>
          <a:p>
            <a:pPr marL="342900" indent="-342900">
              <a:buFont typeface="Arial" panose="020B0604020202020204" pitchFamily="34" charset="0"/>
              <a:buChar char="•"/>
            </a:pPr>
            <a:r>
              <a:rPr lang="en-US" sz="2000"/>
              <a:t>Pipeline value, win/loss, by consultant, sector, track BD Status</a:t>
            </a:r>
            <a:br>
              <a:rPr lang="en-US" sz="2000"/>
            </a:br>
            <a:endParaRPr lang="en-US" sz="2000"/>
          </a:p>
        </p:txBody>
      </p:sp>
      <p:sp>
        <p:nvSpPr>
          <p:cNvPr id="5" name="TextBox 4">
            <a:extLst>
              <a:ext uri="{FF2B5EF4-FFF2-40B4-BE49-F238E27FC236}">
                <a16:creationId xmlns:a16="http://schemas.microsoft.com/office/drawing/2014/main" id="{6A3B1A16-A289-DEF7-B5EE-4685E1FC202B}"/>
              </a:ext>
            </a:extLst>
          </p:cNvPr>
          <p:cNvSpPr txBox="1"/>
          <p:nvPr/>
        </p:nvSpPr>
        <p:spPr>
          <a:xfrm>
            <a:off x="0" y="474869"/>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Business Development (BD)</a:t>
            </a:r>
            <a:endParaRPr lang="en-US" sz="3600"/>
          </a:p>
        </p:txBody>
      </p:sp>
    </p:spTree>
    <p:extLst>
      <p:ext uri="{BB962C8B-B14F-4D97-AF65-F5344CB8AC3E}">
        <p14:creationId xmlns:p14="http://schemas.microsoft.com/office/powerpoint/2010/main" val="37462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dirty="0"/>
          </a:p>
          <a:p>
            <a:pPr algn="r"/>
            <a:endParaRPr lang="en-US" dirty="0"/>
          </a:p>
          <a:p>
            <a:pPr algn="r"/>
            <a:endParaRPr lang="en-US" dirty="0"/>
          </a:p>
          <a:p>
            <a:pPr algn="r"/>
            <a:endParaRPr lang="en-US" dirty="0"/>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664662" y="1850879"/>
            <a:ext cx="678257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The BD dashboard, at a glance, allows you to:</a:t>
            </a:r>
          </a:p>
          <a:p>
            <a:endParaRPr lang="en-US" sz="2000" b="1"/>
          </a:p>
          <a:p>
            <a:pPr marL="342900" indent="-342900">
              <a:buFont typeface="Wingdings"/>
              <a:buChar char="ü"/>
            </a:pPr>
            <a:r>
              <a:rPr lang="en-US" sz="2000"/>
              <a:t>Focus</a:t>
            </a:r>
            <a:r>
              <a:rPr lang="en-US" sz="2000">
                <a:latin typeface="Aptos"/>
                <a:ea typeface="Calibri"/>
                <a:cs typeface="Calibri"/>
              </a:rPr>
              <a:t> on your most important prospects</a:t>
            </a:r>
            <a:endParaRPr lang="en-US"/>
          </a:p>
          <a:p>
            <a:pPr marL="342900" indent="-342900">
              <a:buFont typeface="Wingdings"/>
              <a:buChar char="ü"/>
            </a:pPr>
            <a:endParaRPr lang="en-US" sz="2000">
              <a:latin typeface="Aptos"/>
              <a:ea typeface="Calibri"/>
              <a:cs typeface="Calibri"/>
            </a:endParaRPr>
          </a:p>
          <a:p>
            <a:pPr marL="342900" indent="-342900">
              <a:buFont typeface="Wingdings"/>
              <a:buChar char="ü"/>
            </a:pPr>
            <a:r>
              <a:rPr lang="en-US" sz="2000">
                <a:latin typeface="Aptos"/>
                <a:ea typeface="Calibri"/>
                <a:cs typeface="Calibri"/>
              </a:rPr>
              <a:t>View a pipeline of potential business</a:t>
            </a:r>
          </a:p>
          <a:p>
            <a:pPr marL="342900" indent="-342900">
              <a:buFont typeface="Wingdings"/>
              <a:buChar char="ü"/>
            </a:pPr>
            <a:endParaRPr lang="en-US" sz="2000">
              <a:latin typeface="Aptos"/>
              <a:ea typeface="Calibri"/>
              <a:cs typeface="Calibri"/>
            </a:endParaRPr>
          </a:p>
          <a:p>
            <a:pPr marL="342900" indent="-342900">
              <a:buFont typeface="Wingdings"/>
              <a:buChar char="ü"/>
            </a:pPr>
            <a:r>
              <a:rPr lang="en-US" sz="2000">
                <a:latin typeface="Aptos"/>
                <a:ea typeface="Calibri"/>
                <a:cs typeface="Calibri"/>
              </a:rPr>
              <a:t>Forecast revenues by consultant, practice, or whole team</a:t>
            </a:r>
          </a:p>
          <a:p>
            <a:pPr marL="342900" indent="-342900">
              <a:buFont typeface="Wingdings"/>
              <a:buChar char="ü"/>
            </a:pPr>
            <a:endParaRPr lang="en-US" sz="2000">
              <a:latin typeface="Aptos"/>
              <a:ea typeface="Calibri"/>
              <a:cs typeface="Calibri"/>
            </a:endParaRPr>
          </a:p>
          <a:p>
            <a:pPr marL="342900" indent="-342900">
              <a:buFont typeface="Wingdings"/>
              <a:buChar char="ü"/>
            </a:pPr>
            <a:r>
              <a:rPr lang="en-US" sz="2000">
                <a:latin typeface="Aptos"/>
                <a:ea typeface="Calibri"/>
                <a:cs typeface="Calibri"/>
              </a:rPr>
              <a:t>Support your internal BD reporting and team meetings</a:t>
            </a:r>
            <a:endParaRPr lang="en-US"/>
          </a:p>
        </p:txBody>
      </p:sp>
      <p:pic>
        <p:nvPicPr>
          <p:cNvPr id="7" name="Picture 6" descr="A computer with a screen showing a spreadsheet&#10;&#10;Description automatically generated">
            <a:hlinkClick r:id="rId5"/>
            <a:extLst>
              <a:ext uri="{FF2B5EF4-FFF2-40B4-BE49-F238E27FC236}">
                <a16:creationId xmlns:a16="http://schemas.microsoft.com/office/drawing/2014/main" id="{C76FA881-80F0-B03F-1FBF-E0DFED00F964}"/>
              </a:ext>
            </a:extLst>
          </p:cNvPr>
          <p:cNvPicPr>
            <a:picLocks noChangeAspect="1"/>
          </p:cNvPicPr>
          <p:nvPr/>
        </p:nvPicPr>
        <p:blipFill>
          <a:blip r:embed="rId6"/>
          <a:srcRect t="1275" r="3226" b="9331"/>
          <a:stretch/>
        </p:blipFill>
        <p:spPr>
          <a:xfrm>
            <a:off x="7256094" y="1321712"/>
            <a:ext cx="4954716" cy="4662335"/>
          </a:xfrm>
          <a:prstGeom prst="rect">
            <a:avLst/>
          </a:prstGeom>
        </p:spPr>
      </p:pic>
      <p:pic>
        <p:nvPicPr>
          <p:cNvPr id="8" name="Picture 7" descr="A blue and black logo&#10;&#10;Description automatically generated">
            <a:extLst>
              <a:ext uri="{FF2B5EF4-FFF2-40B4-BE49-F238E27FC236}">
                <a16:creationId xmlns:a16="http://schemas.microsoft.com/office/drawing/2014/main" id="{56C6521D-DE55-445A-DDCF-F5E8634153A8}"/>
              </a:ext>
            </a:extLst>
          </p:cNvPr>
          <p:cNvPicPr>
            <a:picLocks noChangeAspect="1"/>
          </p:cNvPicPr>
          <p:nvPr/>
        </p:nvPicPr>
        <p:blipFill>
          <a:blip r:embed="rId7"/>
          <a:stretch>
            <a:fillRect/>
          </a:stretch>
        </p:blipFill>
        <p:spPr>
          <a:xfrm>
            <a:off x="9379049" y="1320164"/>
            <a:ext cx="2070102" cy="248920"/>
          </a:xfrm>
          <a:prstGeom prst="rect">
            <a:avLst/>
          </a:prstGeom>
        </p:spPr>
      </p:pic>
      <p:sp>
        <p:nvSpPr>
          <p:cNvPr id="19" name="TextBox 18">
            <a:extLst>
              <a:ext uri="{FF2B5EF4-FFF2-40B4-BE49-F238E27FC236}">
                <a16:creationId xmlns:a16="http://schemas.microsoft.com/office/drawing/2014/main" id="{DECB7399-D134-DADD-F898-7AFF000E3770}"/>
              </a:ext>
            </a:extLst>
          </p:cNvPr>
          <p:cNvSpPr txBox="1"/>
          <p:nvPr/>
        </p:nvSpPr>
        <p:spPr>
          <a:xfrm>
            <a:off x="664663" y="5296255"/>
            <a:ext cx="2321134" cy="369332"/>
          </a:xfrm>
          <a:prstGeom prst="rect">
            <a:avLst/>
          </a:prstGeom>
          <a:noFill/>
        </p:spPr>
        <p:txBody>
          <a:bodyPr wrap="square" rtlCol="0">
            <a:spAutoFit/>
          </a:bodyPr>
          <a:lstStyle/>
          <a:p>
            <a:r>
              <a:rPr lang="en-US" dirty="0"/>
              <a:t>Sample Spreadsheet</a:t>
            </a:r>
          </a:p>
        </p:txBody>
      </p:sp>
      <p:sp>
        <p:nvSpPr>
          <p:cNvPr id="11" name="TextBox 10">
            <a:extLst>
              <a:ext uri="{FF2B5EF4-FFF2-40B4-BE49-F238E27FC236}">
                <a16:creationId xmlns:a16="http://schemas.microsoft.com/office/drawing/2014/main" id="{5BA4C51C-1C38-B0D3-E73F-9E672AABB248}"/>
              </a:ext>
            </a:extLst>
          </p:cNvPr>
          <p:cNvSpPr txBox="1"/>
          <p:nvPr/>
        </p:nvSpPr>
        <p:spPr>
          <a:xfrm>
            <a:off x="0" y="474869"/>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Pipeline Visualization</a:t>
            </a:r>
            <a:endParaRPr lang="en-US" sz="3600"/>
          </a:p>
        </p:txBody>
      </p:sp>
      <p:graphicFrame>
        <p:nvGraphicFramePr>
          <p:cNvPr id="6" name="Object 5">
            <a:extLst>
              <a:ext uri="{FF2B5EF4-FFF2-40B4-BE49-F238E27FC236}">
                <a16:creationId xmlns:a16="http://schemas.microsoft.com/office/drawing/2014/main" id="{29550552-B6C1-99CC-ED62-8E11C3562AD5}"/>
              </a:ext>
            </a:extLst>
          </p:cNvPr>
          <p:cNvGraphicFramePr>
            <a:graphicFrameLocks noChangeAspect="1"/>
          </p:cNvGraphicFramePr>
          <p:nvPr>
            <p:extLst>
              <p:ext uri="{D42A27DB-BD31-4B8C-83A1-F6EECF244321}">
                <p14:modId xmlns:p14="http://schemas.microsoft.com/office/powerpoint/2010/main" val="4222895985"/>
              </p:ext>
            </p:extLst>
          </p:nvPr>
        </p:nvGraphicFramePr>
        <p:xfrm>
          <a:off x="3141547" y="5077696"/>
          <a:ext cx="914400" cy="806450"/>
        </p:xfrm>
        <a:graphic>
          <a:graphicData uri="http://schemas.openxmlformats.org/presentationml/2006/ole">
            <mc:AlternateContent xmlns:mc="http://schemas.openxmlformats.org/markup-compatibility/2006">
              <mc:Choice xmlns:v="urn:schemas-microsoft-com:vml" Requires="v">
                <p:oleObj name="Worksheet" showAsIcon="1" r:id="rId8" imgW="914526" imgH="806432" progId="Excel.Sheet.12">
                  <p:embed/>
                </p:oleObj>
              </mc:Choice>
              <mc:Fallback>
                <p:oleObj name="Worksheet" showAsIcon="1" r:id="rId8" imgW="914526" imgH="806432" progId="Excel.Sheet.12">
                  <p:embed/>
                  <p:pic>
                    <p:nvPicPr>
                      <p:cNvPr id="6" name="Object 5">
                        <a:extLst>
                          <a:ext uri="{FF2B5EF4-FFF2-40B4-BE49-F238E27FC236}">
                            <a16:creationId xmlns:a16="http://schemas.microsoft.com/office/drawing/2014/main" id="{29550552-B6C1-99CC-ED62-8E11C3562AD5}"/>
                          </a:ext>
                        </a:extLst>
                      </p:cNvPr>
                      <p:cNvPicPr/>
                      <p:nvPr/>
                    </p:nvPicPr>
                    <p:blipFill>
                      <a:blip r:embed="rId9"/>
                      <a:stretch>
                        <a:fillRect/>
                      </a:stretch>
                    </p:blipFill>
                    <p:spPr>
                      <a:xfrm>
                        <a:off x="3141547" y="507769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26895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lstStyle/>
          <a:p>
            <a:pPr algn="r"/>
            <a:endParaRPr lang="en-US"/>
          </a:p>
          <a:p>
            <a:pPr algn="r"/>
            <a:endParaRPr lang="en-US"/>
          </a:p>
          <a:p>
            <a:pPr algn="r"/>
            <a:endParaRPr lang="en-US"/>
          </a:p>
          <a:p>
            <a:pPr algn="r"/>
            <a:endParaRPr lang="en-US"/>
          </a:p>
        </p:txBody>
      </p:sp>
      <p:pic>
        <p:nvPicPr>
          <p:cNvPr id="10" name="Picture 9">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C2D5406-FCBA-A367-AE7C-F02C99941567}"/>
              </a:ext>
            </a:extLst>
          </p:cNvPr>
          <p:cNvSpPr txBox="1"/>
          <p:nvPr/>
        </p:nvSpPr>
        <p:spPr>
          <a:xfrm>
            <a:off x="806316" y="2189545"/>
            <a:ext cx="632731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t>Using AI to help drill-down into potential client needs </a:t>
            </a:r>
            <a:r>
              <a:rPr lang="en-US" sz="2000">
                <a:hlinkClick r:id="rId5"/>
              </a:rPr>
              <a:t>using ChatGPT and annual reports</a:t>
            </a:r>
            <a:endParaRPr lang="en-US" sz="2000"/>
          </a:p>
          <a:p>
            <a:pPr marL="342900" indent="-342900">
              <a:buFont typeface="Arial"/>
              <a:buChar char="•"/>
            </a:pPr>
            <a:endParaRPr lang="en-US" sz="2000"/>
          </a:p>
          <a:p>
            <a:pPr marL="342900" indent="-342900">
              <a:buFont typeface="Arial"/>
              <a:buChar char="•"/>
            </a:pPr>
            <a:r>
              <a:rPr lang="en-US" sz="2000"/>
              <a:t>Produce content for Digital Marketing, newsletters, articles, education, blog </a:t>
            </a:r>
          </a:p>
          <a:p>
            <a:pPr marL="342900" indent="-342900">
              <a:buFont typeface="Arial"/>
              <a:buChar char="•"/>
            </a:pPr>
            <a:endParaRPr lang="en-US" sz="2000"/>
          </a:p>
          <a:p>
            <a:pPr marL="342900" indent="-342900">
              <a:buFont typeface="Arial"/>
              <a:buChar char="•"/>
            </a:pPr>
            <a:r>
              <a:rPr lang="en-US" sz="2000"/>
              <a:t>To automate email campaigns and outreach on LinkedIn- the same way you do for candidates</a:t>
            </a:r>
            <a:br>
              <a:rPr lang="en-US" sz="2000"/>
            </a:br>
            <a:br>
              <a:rPr lang="en-US" sz="2000"/>
            </a:br>
            <a:endParaRPr lang="en-US" sz="2000"/>
          </a:p>
        </p:txBody>
      </p:sp>
      <p:sp>
        <p:nvSpPr>
          <p:cNvPr id="5" name="TextBox 4">
            <a:extLst>
              <a:ext uri="{FF2B5EF4-FFF2-40B4-BE49-F238E27FC236}">
                <a16:creationId xmlns:a16="http://schemas.microsoft.com/office/drawing/2014/main" id="{6A3B1A16-A289-DEF7-B5EE-4685E1FC202B}"/>
              </a:ext>
            </a:extLst>
          </p:cNvPr>
          <p:cNvSpPr txBox="1"/>
          <p:nvPr/>
        </p:nvSpPr>
        <p:spPr>
          <a:xfrm>
            <a:off x="-5521" y="473574"/>
            <a:ext cx="122030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Using AI in Business Development</a:t>
            </a:r>
            <a:endParaRPr lang="en-US" sz="3600"/>
          </a:p>
        </p:txBody>
      </p:sp>
    </p:spTree>
    <p:extLst>
      <p:ext uri="{BB962C8B-B14F-4D97-AF65-F5344CB8AC3E}">
        <p14:creationId xmlns:p14="http://schemas.microsoft.com/office/powerpoint/2010/main" val="183483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3" y="1393"/>
            <a:ext cx="12201904" cy="586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vert="horz" lIns="91440" tIns="45720" rIns="91440" bIns="91440" rtlCol="0" anchor="t">
            <a:normAutofit/>
          </a:bodyPr>
          <a:lstStyle/>
          <a:p>
            <a:pPr algn="r"/>
            <a:r>
              <a:rPr lang="en-US" sz="3600" b="1"/>
              <a:t> </a:t>
            </a:r>
          </a:p>
        </p:txBody>
      </p:sp>
      <p:pic>
        <p:nvPicPr>
          <p:cNvPr id="10" name="Picture 9" descr="A blue and black logo&#10;&#10;Description automatically generated">
            <a:extLst>
              <a:ext uri="{FF2B5EF4-FFF2-40B4-BE49-F238E27FC236}">
                <a16:creationId xmlns:a16="http://schemas.microsoft.com/office/drawing/2014/main" id="{0C0E10B5-985E-4E9E-9E1F-CF2A1CD2E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44" y="6033736"/>
            <a:ext cx="2704852" cy="566638"/>
          </a:xfrm>
          <a:prstGeom prst="rect">
            <a:avLst/>
          </a:prstGeom>
        </p:spPr>
      </p:pic>
      <p:pic>
        <p:nvPicPr>
          <p:cNvPr id="4" name="Picture 3" descr="A logo with a pie chart&#10;&#10;Description automatically generated">
            <a:extLst>
              <a:ext uri="{FF2B5EF4-FFF2-40B4-BE49-F238E27FC236}">
                <a16:creationId xmlns:a16="http://schemas.microsoft.com/office/drawing/2014/main" id="{46D4B05D-E9F6-1DF8-3536-33115DECCDC0}"/>
              </a:ext>
            </a:extLst>
          </p:cNvPr>
          <p:cNvPicPr>
            <a:picLocks noChangeAspect="1"/>
          </p:cNvPicPr>
          <p:nvPr/>
        </p:nvPicPr>
        <p:blipFill>
          <a:blip r:embed="rId4"/>
          <a:stretch>
            <a:fillRect/>
          </a:stretch>
        </p:blipFill>
        <p:spPr>
          <a:xfrm>
            <a:off x="10688388" y="5862893"/>
            <a:ext cx="1494692" cy="998852"/>
          </a:xfrm>
          <a:prstGeom prst="rect">
            <a:avLst/>
          </a:prstGeom>
        </p:spPr>
      </p:pic>
      <p:sp>
        <p:nvSpPr>
          <p:cNvPr id="2" name="TextBox 1">
            <a:extLst>
              <a:ext uri="{FF2B5EF4-FFF2-40B4-BE49-F238E27FC236}">
                <a16:creationId xmlns:a16="http://schemas.microsoft.com/office/drawing/2014/main" id="{06954FD8-BB49-23F9-C863-DDB613F59E4F}"/>
              </a:ext>
            </a:extLst>
          </p:cNvPr>
          <p:cNvSpPr txBox="1"/>
          <p:nvPr/>
        </p:nvSpPr>
        <p:spPr>
          <a:xfrm>
            <a:off x="0" y="474869"/>
            <a:ext cx="122074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Let's take a poll</a:t>
            </a:r>
          </a:p>
        </p:txBody>
      </p:sp>
      <p:graphicFrame>
        <p:nvGraphicFramePr>
          <p:cNvPr id="12" name="TextBox 5">
            <a:extLst>
              <a:ext uri="{FF2B5EF4-FFF2-40B4-BE49-F238E27FC236}">
                <a16:creationId xmlns:a16="http://schemas.microsoft.com/office/drawing/2014/main" id="{E904FC28-F24E-48F3-D0DE-525C0B77BBD0}"/>
              </a:ext>
            </a:extLst>
          </p:cNvPr>
          <p:cNvGraphicFramePr/>
          <p:nvPr>
            <p:extLst>
              <p:ext uri="{D42A27DB-BD31-4B8C-83A1-F6EECF244321}">
                <p14:modId xmlns:p14="http://schemas.microsoft.com/office/powerpoint/2010/main" val="1427747257"/>
              </p:ext>
            </p:extLst>
          </p:nvPr>
        </p:nvGraphicFramePr>
        <p:xfrm>
          <a:off x="1929782" y="1833345"/>
          <a:ext cx="8332435" cy="1981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8485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7ab2125-e408-4a15-ba8d-b6aec5239aed">UMZCAPFPWMKM-146726412-364908</_dlc_DocId>
    <_dlc_DocIdUrl xmlns="27ab2125-e408-4a15-ba8d-b6aec5239aed">
      <Url>https://appriver3651009895.sharepoint.com/_layouts/15/DocIdRedir.aspx?ID=UMZCAPFPWMKM-146726412-364908</Url>
      <Description>UMZCAPFPWMKM-146726412-364908</Description>
    </_dlc_DocIdUrl>
    <TaxCatchAll xmlns="27ab2125-e408-4a15-ba8d-b6aec5239aed" xsi:nil="true"/>
    <lcf76f155ced4ddcb4097134ff3c332f xmlns="99ca6053-0379-4a8d-ba75-c263e3bd20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09B1AE7A3418C47BF0D0BD63CABE699" ma:contentTypeVersion="19" ma:contentTypeDescription="Create a new document." ma:contentTypeScope="" ma:versionID="ed3c5dcd0454c79ff43678022137d747">
  <xsd:schema xmlns:xsd="http://www.w3.org/2001/XMLSchema" xmlns:xs="http://www.w3.org/2001/XMLSchema" xmlns:p="http://schemas.microsoft.com/office/2006/metadata/properties" xmlns:ns2="27ab2125-e408-4a15-ba8d-b6aec5239aed" xmlns:ns3="99ca6053-0379-4a8d-ba75-c263e3bd20bf" targetNamespace="http://schemas.microsoft.com/office/2006/metadata/properties" ma:root="true" ma:fieldsID="9d461faba95f63856cc1bd0e9eb25ff9" ns2:_="" ns3:_="">
    <xsd:import namespace="27ab2125-e408-4a15-ba8d-b6aec5239aed"/>
    <xsd:import namespace="99ca6053-0379-4a8d-ba75-c263e3bd20b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b2125-e408-4a15-ba8d-b6aec5239ae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e710f17-c648-4f54-ae7d-aa7e170aea7d}" ma:internalName="TaxCatchAll" ma:showField="CatchAllData" ma:web="27ab2125-e408-4a15-ba8d-b6aec5239a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ca6053-0379-4a8d-ba75-c263e3bd20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acc0f03-6290-462b-b2dc-041a379865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60105-A6A3-416A-887F-AA8A382F6225}">
  <ds:schemaRefs>
    <ds:schemaRef ds:uri="http://purl.org/dc/dcmitype/"/>
    <ds:schemaRef ds:uri="http://schemas.microsoft.com/office/2006/documentManagement/types"/>
    <ds:schemaRef ds:uri="http://schemas.microsoft.com/office/infopath/2007/PartnerControls"/>
    <ds:schemaRef ds:uri="http://purl.org/dc/elements/1.1/"/>
    <ds:schemaRef ds:uri="99ca6053-0379-4a8d-ba75-c263e3bd20bf"/>
    <ds:schemaRef ds:uri="http://schemas.openxmlformats.org/package/2006/metadata/core-properties"/>
    <ds:schemaRef ds:uri="http://www.w3.org/XML/1998/namespace"/>
    <ds:schemaRef ds:uri="27ab2125-e408-4a15-ba8d-b6aec5239ae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8AD7ABB-7270-4575-8EA2-0FFF84662504}">
  <ds:schemaRefs>
    <ds:schemaRef ds:uri="http://schemas.microsoft.com/sharepoint/v3/contenttype/forms"/>
  </ds:schemaRefs>
</ds:datastoreItem>
</file>

<file path=customXml/itemProps3.xml><?xml version="1.0" encoding="utf-8"?>
<ds:datastoreItem xmlns:ds="http://schemas.openxmlformats.org/officeDocument/2006/customXml" ds:itemID="{7036E5B2-1EFA-4CC2-BDE7-905793DAC482}">
  <ds:schemaRefs>
    <ds:schemaRef ds:uri="http://schemas.microsoft.com/sharepoint/events"/>
  </ds:schemaRefs>
</ds:datastoreItem>
</file>

<file path=customXml/itemProps4.xml><?xml version="1.0" encoding="utf-8"?>
<ds:datastoreItem xmlns:ds="http://schemas.openxmlformats.org/officeDocument/2006/customXml" ds:itemID="{6879E10C-7D82-4AB5-B5D5-DC9B84E915FC}">
  <ds:schemaRefs>
    <ds:schemaRef ds:uri="27ab2125-e408-4a15-ba8d-b6aec5239aed"/>
    <ds:schemaRef ds:uri="99ca6053-0379-4a8d-ba75-c263e3bd20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3436</Words>
  <Application>Microsoft Office PowerPoint</Application>
  <PresentationFormat>Widescreen</PresentationFormat>
  <Paragraphs>441</Paragraphs>
  <Slides>32</Slides>
  <Notes>32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4" baseType="lpstr">
      <vt:lpstr>Aptos</vt:lpstr>
      <vt:lpstr>Aptos Display</vt:lpstr>
      <vt:lpstr>Arial</vt:lpstr>
      <vt:lpstr>Arial,Sans-Serif</vt:lpstr>
      <vt:lpstr>Calibri</vt:lpstr>
      <vt:lpstr>Calibri Light</vt:lpstr>
      <vt:lpstr>Google Sans</vt:lpstr>
      <vt:lpstr>Times New Roman</vt:lpstr>
      <vt:lpstr>Wingdings</vt:lpstr>
      <vt:lpstr>office theme</vt:lpstr>
      <vt:lpstr>1_Office Theme</vt:lpstr>
      <vt:lpstr>Worksheet</vt:lpstr>
      <vt:lpstr>PowerPoint Presentation</vt:lpstr>
      <vt:lpstr>About Cluen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El-Rasoul</dc:creator>
  <cp:lastModifiedBy>Sarah El-Rasoul</cp:lastModifiedBy>
  <cp:revision>2</cp:revision>
  <dcterms:created xsi:type="dcterms:W3CDTF">2024-08-29T15:33:54Z</dcterms:created>
  <dcterms:modified xsi:type="dcterms:W3CDTF">2024-10-04T15:43:10Z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0x010100E09B1AE7A3418C47BF0D0BD63CABE699</vt:lpwstr>
  </property>
  <property fmtid="{D5CDD505-2E9C-101B-9397-08002B2CF9AE}" pid="3" name="MediaServiceImageTags">
    <vt:lpwstr/>
  </property>
  <property fmtid="{D5CDD505-2E9C-101B-9397-08002B2CF9AE}" pid="4" name="_dlc_DocIdItemGuid">
    <vt:lpwstr>8e141aab-80bf-4e33-b886-ef1fe76e4bec</vt:lpwstr>
  </property>
</Properties>
</file>