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4"/>
  </p:sldMasterIdLst>
  <p:notesMasterIdLst>
    <p:notesMasterId r:id="rId44"/>
  </p:notesMasterIdLst>
  <p:handoutMasterIdLst>
    <p:handoutMasterId r:id="rId45"/>
  </p:handoutMasterIdLst>
  <p:sldIdLst>
    <p:sldId id="531" r:id="rId5"/>
    <p:sldId id="541" r:id="rId6"/>
    <p:sldId id="2464" r:id="rId7"/>
    <p:sldId id="2452" r:id="rId8"/>
    <p:sldId id="2451" r:id="rId9"/>
    <p:sldId id="619" r:id="rId10"/>
    <p:sldId id="2439" r:id="rId11"/>
    <p:sldId id="618" r:id="rId12"/>
    <p:sldId id="2443" r:id="rId13"/>
    <p:sldId id="2446" r:id="rId14"/>
    <p:sldId id="2447" r:id="rId15"/>
    <p:sldId id="2448" r:id="rId16"/>
    <p:sldId id="2441" r:id="rId17"/>
    <p:sldId id="2453" r:id="rId18"/>
    <p:sldId id="2465" r:id="rId19"/>
    <p:sldId id="623" r:id="rId20"/>
    <p:sldId id="2445" r:id="rId21"/>
    <p:sldId id="2444" r:id="rId22"/>
    <p:sldId id="2454" r:id="rId23"/>
    <p:sldId id="2455" r:id="rId24"/>
    <p:sldId id="2456" r:id="rId25"/>
    <p:sldId id="2457" r:id="rId26"/>
    <p:sldId id="2458" r:id="rId27"/>
    <p:sldId id="2459" r:id="rId28"/>
    <p:sldId id="2461" r:id="rId29"/>
    <p:sldId id="2440" r:id="rId30"/>
    <p:sldId id="2463" r:id="rId31"/>
    <p:sldId id="2466" r:id="rId32"/>
    <p:sldId id="2467" r:id="rId33"/>
    <p:sldId id="2468" r:id="rId34"/>
    <p:sldId id="2450" r:id="rId35"/>
    <p:sldId id="2469" r:id="rId36"/>
    <p:sldId id="2470" r:id="rId37"/>
    <p:sldId id="2471" r:id="rId38"/>
    <p:sldId id="2462" r:id="rId39"/>
    <p:sldId id="2472" r:id="rId40"/>
    <p:sldId id="2460" r:id="rId41"/>
    <p:sldId id="2473" r:id="rId42"/>
    <p:sldId id="243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242" autoAdjust="0"/>
  </p:normalViewPr>
  <p:slideViewPr>
    <p:cSldViewPr snapToGrid="0" showGuides="1">
      <p:cViewPr varScale="1">
        <p:scale>
          <a:sx n="128" d="100"/>
          <a:sy n="128" d="100"/>
        </p:scale>
        <p:origin x="520" y="176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B53ED6-A346-41EA-88EE-98A1D5659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1D7B9-1F1D-4F9B-BCD4-0B6893C41A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549D-7912-47CE-BB9D-C81C46F21077}" type="datetimeFigureOut">
              <a:rPr lang="en-US" smtClean="0"/>
              <a:t>7/2/20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75128-B596-47B1-BE57-1C5A71A36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7B0F1-FE0D-44CC-BCF0-1CC4C9112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EF39B-AF2A-4EFA-AE7E-EC1FF3735F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44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370A3-6847-4770-BAE0-862438C62089}" type="datetimeFigureOut">
              <a:rPr lang="en-US" smtClean="0"/>
              <a:t>7/2/20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109BC-39F4-43B1-850C-D5EB0E648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5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FD187-7D74-4BFC-B925-AD91EFADB35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5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37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FB2C2E-5599-42FD-B771-011232C367EA}"/>
              </a:ext>
            </a:extLst>
          </p:cNvPr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D4E441A-F156-4FDF-945F-352436C678F9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7D112A-BF77-4776-A368-88F5FA59B5BF}"/>
              </a:ext>
            </a:extLst>
          </p:cNvPr>
          <p:cNvSpPr/>
          <p:nvPr userDrawn="1"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1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6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74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727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42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8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88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31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1104900" y="1"/>
            <a:ext cx="7583700" cy="6858001"/>
          </a:xfrm>
          <a:custGeom>
            <a:avLst/>
            <a:gdLst>
              <a:gd name="connsiteX0" fmla="*/ 0 w 7583700"/>
              <a:gd name="connsiteY0" fmla="*/ 0 h 6858001"/>
              <a:gd name="connsiteX1" fmla="*/ 2537926 w 7583700"/>
              <a:gd name="connsiteY1" fmla="*/ 0 h 6858001"/>
              <a:gd name="connsiteX2" fmla="*/ 2847001 w 7583700"/>
              <a:gd name="connsiteY2" fmla="*/ 138995 h 6858001"/>
              <a:gd name="connsiteX3" fmla="*/ 7582790 w 7583700"/>
              <a:gd name="connsiteY3" fmla="*/ 6846094 h 6858001"/>
              <a:gd name="connsiteX4" fmla="*/ 7583700 w 7583700"/>
              <a:gd name="connsiteY4" fmla="*/ 6858001 h 6858001"/>
              <a:gd name="connsiteX5" fmla="*/ 0 w 7583700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3700" h="6858001">
                <a:moveTo>
                  <a:pt x="0" y="0"/>
                </a:moveTo>
                <a:lnTo>
                  <a:pt x="2537926" y="0"/>
                </a:lnTo>
                <a:lnTo>
                  <a:pt x="2847001" y="138995"/>
                </a:lnTo>
                <a:cubicBezTo>
                  <a:pt x="5428994" y="1376579"/>
                  <a:pt x="7280340" y="3883594"/>
                  <a:pt x="7582790" y="6846094"/>
                </a:cubicBezTo>
                <a:lnTo>
                  <a:pt x="75837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1F9BD45B-C63D-416A-B4BE-874469C7A33E}"/>
              </a:ext>
            </a:extLst>
          </p:cNvPr>
          <p:cNvSpPr/>
          <p:nvPr userDrawn="1"/>
        </p:nvSpPr>
        <p:spPr>
          <a:xfrm rot="10800000" flipH="1">
            <a:off x="1104900" y="529"/>
            <a:ext cx="4686301" cy="3733270"/>
          </a:xfrm>
          <a:custGeom>
            <a:avLst/>
            <a:gdLst>
              <a:gd name="connsiteX0" fmla="*/ 683 w 2374769"/>
              <a:gd name="connsiteY0" fmla="*/ 0 h 2362237"/>
              <a:gd name="connsiteX1" fmla="*/ 242807 w 2374769"/>
              <a:gd name="connsiteY1" fmla="*/ 12161 h 2362237"/>
              <a:gd name="connsiteX2" fmla="*/ 2374769 w 2374769"/>
              <a:gd name="connsiteY2" fmla="*/ 2362237 h 2362237"/>
              <a:gd name="connsiteX3" fmla="*/ 1543208 w 2374769"/>
              <a:gd name="connsiteY3" fmla="*/ 2362237 h 2362237"/>
              <a:gd name="connsiteX4" fmla="*/ 0 w 2374769"/>
              <a:gd name="connsiteY4" fmla="*/ 827150 h 2362237"/>
              <a:gd name="connsiteX5" fmla="*/ 0 w 2374769"/>
              <a:gd name="connsiteY5" fmla="*/ 34 h 236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769" h="2362237">
                <a:moveTo>
                  <a:pt x="683" y="0"/>
                </a:moveTo>
                <a:lnTo>
                  <a:pt x="242807" y="12161"/>
                </a:lnTo>
                <a:cubicBezTo>
                  <a:pt x="1440298" y="133133"/>
                  <a:pt x="2374769" y="1139131"/>
                  <a:pt x="2374769" y="2362237"/>
                </a:cubicBezTo>
                <a:lnTo>
                  <a:pt x="1543208" y="2362237"/>
                </a:lnTo>
                <a:cubicBezTo>
                  <a:pt x="1543208" y="1514432"/>
                  <a:pt x="852291" y="827150"/>
                  <a:pt x="0" y="827150"/>
                </a:cubicBezTo>
                <a:lnTo>
                  <a:pt x="0" y="34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4EBA745-0612-4E63-904D-28C1814173B3}"/>
              </a:ext>
            </a:extLst>
          </p:cNvPr>
          <p:cNvSpPr/>
          <p:nvPr userDrawn="1"/>
        </p:nvSpPr>
        <p:spPr>
          <a:xfrm rot="10800000">
            <a:off x="9680853" y="6171304"/>
            <a:ext cx="2511147" cy="686695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4A07D89-63CD-43EE-B1E4-7D0647743842}"/>
              </a:ext>
            </a:extLst>
          </p:cNvPr>
          <p:cNvSpPr/>
          <p:nvPr userDrawn="1"/>
        </p:nvSpPr>
        <p:spPr>
          <a:xfrm>
            <a:off x="10957868" y="469760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41AF09-FA4B-42FD-B2E1-9CE324444D10}"/>
              </a:ext>
            </a:extLst>
          </p:cNvPr>
          <p:cNvSpPr/>
          <p:nvPr userDrawn="1"/>
        </p:nvSpPr>
        <p:spPr>
          <a:xfrm>
            <a:off x="883443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DF14A51-F696-4A12-9467-1EE825414B5E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239001" y="2280573"/>
            <a:ext cx="4393295" cy="465997"/>
          </a:xfrm>
        </p:spPr>
        <p:txBody>
          <a:bodyPr>
            <a:noAutofit/>
          </a:bodyPr>
          <a:lstStyle>
            <a:lvl1pPr marL="0" indent="0" algn="ctr">
              <a:buNone/>
              <a:defRPr sz="18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57A924-A6D5-4ACD-B1F0-01BED4BF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931169"/>
            <a:ext cx="4393296" cy="133806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2830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F234FF3D-DFA8-484F-A7A7-95C7BF99FEF3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104901" y="0"/>
            <a:ext cx="5402083" cy="6858000"/>
          </a:xfrm>
          <a:custGeom>
            <a:avLst/>
            <a:gdLst>
              <a:gd name="connsiteX0" fmla="*/ 0 w 5402083"/>
              <a:gd name="connsiteY0" fmla="*/ 0 h 6858000"/>
              <a:gd name="connsiteX1" fmla="*/ 5401085 w 5402083"/>
              <a:gd name="connsiteY1" fmla="*/ 0 h 6858000"/>
              <a:gd name="connsiteX2" fmla="*/ 5355776 w 5402083"/>
              <a:gd name="connsiteY2" fmla="*/ 42971 h 6858000"/>
              <a:gd name="connsiteX3" fmla="*/ 3946012 w 5402083"/>
              <a:gd name="connsiteY3" fmla="*/ 3428527 h 6858000"/>
              <a:gd name="connsiteX4" fmla="*/ 5355776 w 5402083"/>
              <a:gd name="connsiteY4" fmla="*/ 6814084 h 6858000"/>
              <a:gd name="connsiteX5" fmla="*/ 5402083 w 5402083"/>
              <a:gd name="connsiteY5" fmla="*/ 6858000 h 6858000"/>
              <a:gd name="connsiteX6" fmla="*/ 0 w 540208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2083" h="6858000">
                <a:moveTo>
                  <a:pt x="0" y="0"/>
                </a:moveTo>
                <a:lnTo>
                  <a:pt x="5401085" y="0"/>
                </a:lnTo>
                <a:lnTo>
                  <a:pt x="5355776" y="42971"/>
                </a:lnTo>
                <a:cubicBezTo>
                  <a:pt x="4484752" y="909410"/>
                  <a:pt x="3946012" y="2106385"/>
                  <a:pt x="3946012" y="3428527"/>
                </a:cubicBezTo>
                <a:cubicBezTo>
                  <a:pt x="3946012" y="4750669"/>
                  <a:pt x="4484752" y="5947644"/>
                  <a:pt x="5355776" y="6814084"/>
                </a:cubicBezTo>
                <a:lnTo>
                  <a:pt x="540208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928820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3" b="1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6976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5" name="Oval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2" name="Oval 21"/>
          <p:cNvSpPr/>
          <p:nvPr userDrawn="1"/>
        </p:nvSpPr>
        <p:spPr>
          <a:xfrm>
            <a:off x="1104900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270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A9A0366-A1B7-4E16-B13E-603846466E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68726" y="3534503"/>
            <a:ext cx="4560094" cy="465997"/>
          </a:xfrm>
        </p:spPr>
        <p:txBody>
          <a:bodyPr>
            <a:noAutofit/>
          </a:bodyPr>
          <a:lstStyle>
            <a:lvl1pPr marL="0" indent="0">
              <a:buNone/>
              <a:defRPr sz="18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374FC2C-96CE-4523-B50F-ADC18C0A998B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E8541-FA8A-4117-90A5-95E6E9B8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964" y="1864903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0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Oval 11"/>
          <p:cNvSpPr/>
          <p:nvPr/>
        </p:nvSpPr>
        <p:spPr>
          <a:xfrm>
            <a:off x="1486227" y="5671415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Oval 12"/>
          <p:cNvSpPr/>
          <p:nvPr/>
        </p:nvSpPr>
        <p:spPr>
          <a:xfrm>
            <a:off x="1890628" y="1947676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Oval 13"/>
          <p:cNvSpPr/>
          <p:nvPr/>
        </p:nvSpPr>
        <p:spPr>
          <a:xfrm>
            <a:off x="2765121" y="685800"/>
            <a:ext cx="5578882" cy="5549523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9" name="Oval 48"/>
          <p:cNvSpPr/>
          <p:nvPr userDrawn="1"/>
        </p:nvSpPr>
        <p:spPr>
          <a:xfrm>
            <a:off x="11574658" y="6192906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0" name="Oval 49"/>
          <p:cNvSpPr/>
          <p:nvPr/>
        </p:nvSpPr>
        <p:spPr>
          <a:xfrm>
            <a:off x="5310052" y="667885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56" hasCustomPrompt="1"/>
          </p:nvPr>
        </p:nvSpPr>
        <p:spPr>
          <a:xfrm>
            <a:off x="1104765" y="-1579"/>
            <a:ext cx="3816695" cy="6858000"/>
          </a:xfrm>
          <a:custGeom>
            <a:avLst/>
            <a:gdLst>
              <a:gd name="connsiteX0" fmla="*/ 0 w 3816695"/>
              <a:gd name="connsiteY0" fmla="*/ 0 h 6858000"/>
              <a:gd name="connsiteX1" fmla="*/ 1779016 w 3816695"/>
              <a:gd name="connsiteY1" fmla="*/ 0 h 6858000"/>
              <a:gd name="connsiteX2" fmla="*/ 2081372 w 3816695"/>
              <a:gd name="connsiteY2" fmla="*/ 182719 h 6858000"/>
              <a:gd name="connsiteX3" fmla="*/ 3816695 w 3816695"/>
              <a:gd name="connsiteY3" fmla="*/ 3429297 h 6858000"/>
              <a:gd name="connsiteX4" fmla="*/ 2081372 w 3816695"/>
              <a:gd name="connsiteY4" fmla="*/ 6675876 h 6858000"/>
              <a:gd name="connsiteX5" fmla="*/ 1779999 w 3816695"/>
              <a:gd name="connsiteY5" fmla="*/ 6858000 h 6858000"/>
              <a:gd name="connsiteX6" fmla="*/ 0 w 381669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695" h="6858000">
                <a:moveTo>
                  <a:pt x="0" y="0"/>
                </a:moveTo>
                <a:lnTo>
                  <a:pt x="1779016" y="0"/>
                </a:lnTo>
                <a:lnTo>
                  <a:pt x="2081372" y="182719"/>
                </a:lnTo>
                <a:cubicBezTo>
                  <a:pt x="3128342" y="886316"/>
                  <a:pt x="3816695" y="2077842"/>
                  <a:pt x="3816695" y="3429297"/>
                </a:cubicBezTo>
                <a:cubicBezTo>
                  <a:pt x="3816695" y="4780752"/>
                  <a:pt x="3128342" y="5972279"/>
                  <a:pt x="2081372" y="6675876"/>
                </a:cubicBezTo>
                <a:lnTo>
                  <a:pt x="1779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87" hasCustomPrompt="1"/>
          </p:nvPr>
        </p:nvSpPr>
        <p:spPr>
          <a:xfrm>
            <a:off x="11003946" y="2043400"/>
            <a:ext cx="1188054" cy="2768041"/>
          </a:xfrm>
          <a:custGeom>
            <a:avLst/>
            <a:gdLst>
              <a:gd name="connsiteX0" fmla="*/ 1549799 w 1549799"/>
              <a:gd name="connsiteY0" fmla="*/ 0 h 3610868"/>
              <a:gd name="connsiteX1" fmla="*/ 1549799 w 1549799"/>
              <a:gd name="connsiteY1" fmla="*/ 3610868 h 3610868"/>
              <a:gd name="connsiteX2" fmla="*/ 1469233 w 1549799"/>
              <a:gd name="connsiteY2" fmla="*/ 3598637 h 3610868"/>
              <a:gd name="connsiteX3" fmla="*/ 0 w 1549799"/>
              <a:gd name="connsiteY3" fmla="*/ 1805434 h 3610868"/>
              <a:gd name="connsiteX4" fmla="*/ 1469233 w 1549799"/>
              <a:gd name="connsiteY4" fmla="*/ 12231 h 36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799" h="3610868">
                <a:moveTo>
                  <a:pt x="1549799" y="0"/>
                </a:moveTo>
                <a:lnTo>
                  <a:pt x="1549799" y="3610868"/>
                </a:lnTo>
                <a:lnTo>
                  <a:pt x="1469233" y="3598637"/>
                </a:lnTo>
                <a:cubicBezTo>
                  <a:pt x="630743" y="3427960"/>
                  <a:pt x="0" y="2689969"/>
                  <a:pt x="0" y="1805434"/>
                </a:cubicBezTo>
                <a:cubicBezTo>
                  <a:pt x="0" y="920900"/>
                  <a:pt x="630743" y="182908"/>
                  <a:pt x="1469233" y="12231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0E95E1C1-C3CC-4989-9ABC-178293BB83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24938" y="2622012"/>
            <a:ext cx="5578882" cy="3550187"/>
          </a:xfrm>
        </p:spPr>
        <p:txBody>
          <a:bodyPr tIns="73152">
            <a:noAutofit/>
          </a:bodyPr>
          <a:lstStyle>
            <a:lvl1pPr algn="l">
              <a:lnSpc>
                <a:spcPct val="145000"/>
              </a:lnSpc>
              <a:spcBef>
                <a:spcPts val="0"/>
              </a:spcBef>
              <a:defRPr lang="en-US" sz="1400" b="0" i="0" baseline="0" smtClean="0">
                <a:effectLst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064CAB-1057-41AD-A199-A6E8A7026465}"/>
              </a:ext>
            </a:extLst>
          </p:cNvPr>
          <p:cNvSpPr/>
          <p:nvPr userDrawn="1"/>
        </p:nvSpPr>
        <p:spPr>
          <a:xfrm>
            <a:off x="8524888" y="-1578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F670D-DDAE-4842-9FA1-6B3293DA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597" y="1254264"/>
            <a:ext cx="5568696" cy="13350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68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4">
            <a:extLst>
              <a:ext uri="{FF2B5EF4-FFF2-40B4-BE49-F238E27FC236}">
                <a16:creationId xmlns:a16="http://schemas.microsoft.com/office/drawing/2014/main" id="{099F6EE0-0ECC-4BF4-81EC-F8B712B6FA8C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7968655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47" name="Oval 46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Oval 47"/>
          <p:cNvSpPr/>
          <p:nvPr/>
        </p:nvSpPr>
        <p:spPr>
          <a:xfrm>
            <a:off x="1099631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9" name="Oval 48"/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0" name="Oval 49"/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Picture Placeholder 24"/>
          <p:cNvSpPr>
            <a:spLocks noGrp="1"/>
          </p:cNvSpPr>
          <p:nvPr>
            <p:ph type="pic" sz="quarter" idx="104" hasCustomPrompt="1"/>
          </p:nvPr>
        </p:nvSpPr>
        <p:spPr>
          <a:xfrm>
            <a:off x="2455922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9E7F9AFC-1AA3-41EE-B9CF-8C208FD27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9632" y="3462109"/>
            <a:ext cx="4979928" cy="326285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Текст 7">
            <a:extLst>
              <a:ext uri="{FF2B5EF4-FFF2-40B4-BE49-F238E27FC236}">
                <a16:creationId xmlns:a16="http://schemas.microsoft.com/office/drawing/2014/main" id="{3914CF55-8C39-482F-A85C-6686F1BF80D0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6612364" y="2823082"/>
            <a:ext cx="4979928" cy="605918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7D73FC3A-EB30-4FD3-B2A9-9E6A7F62BB97}"/>
              </a:ext>
            </a:extLst>
          </p:cNvPr>
          <p:cNvSpPr>
            <a:spLocks noGrp="1"/>
          </p:cNvSpPr>
          <p:nvPr>
            <p:ph type="body" sz="half" idx="107"/>
          </p:nvPr>
        </p:nvSpPr>
        <p:spPr>
          <a:xfrm>
            <a:off x="6612365" y="3462109"/>
            <a:ext cx="4979928" cy="326285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7C33C9A-D7E8-4C10-B4DD-F1B8B3CAF4D7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669BDAC-80FA-43B7-AF04-AC360CBD9C88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B0A3E-9615-4403-8894-873513E49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631" y="2825496"/>
            <a:ext cx="4983480" cy="603504"/>
          </a:xfrm>
        </p:spPr>
        <p:txBody>
          <a:bodyPr vert="horz" lIns="91440" tIns="0" rIns="91440" bIns="0" rtlCol="0" anchor="ctr" anchorCtr="0">
            <a:noAutofit/>
          </a:bodyPr>
          <a:lstStyle>
            <a:lvl1pPr marL="0" indent="0" algn="ctr">
              <a:buFontTx/>
              <a:buNone/>
              <a:defRPr lang="en-US" sz="1800" b="1" cap="all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307659125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3" b="1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139127" y="2540523"/>
            <a:ext cx="1998483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/>
          <p:cNvSpPr/>
          <p:nvPr/>
        </p:nvSpPr>
        <p:spPr>
          <a:xfrm>
            <a:off x="9339902" y="3267948"/>
            <a:ext cx="535937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04900" y="1979630"/>
            <a:ext cx="10668000" cy="2969443"/>
          </a:xfrm>
          <a:prstGeom prst="rect">
            <a:avLst/>
          </a:prstGeom>
          <a:effectLst/>
        </p:spPr>
        <p:txBody>
          <a:bodyPr tIns="0" bIns="91440" anchor="ctr" anchorCtr="0"/>
          <a:lstStyle>
            <a:lvl1pPr algn="ctr">
              <a:lnSpc>
                <a:spcPct val="150000"/>
              </a:lnSpc>
              <a:defRPr sz="11499" kern="3000" spc="2000" baseline="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0" name="Oval 9"/>
          <p:cNvSpPr/>
          <p:nvPr/>
        </p:nvSpPr>
        <p:spPr>
          <a:xfrm>
            <a:off x="312007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Oval 11"/>
          <p:cNvSpPr/>
          <p:nvPr/>
        </p:nvSpPr>
        <p:spPr>
          <a:xfrm>
            <a:off x="1526769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Oval 16"/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03ED78-9792-4917-9463-BAE14924155A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B0B64F-356D-4C37-BDB5-3CB1B066C4C9}"/>
              </a:ext>
            </a:extLst>
          </p:cNvPr>
          <p:cNvSpPr/>
          <p:nvPr userDrawn="1"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528489"/>
            <a:ext cx="10668000" cy="853179"/>
          </a:xfrm>
        </p:spPr>
        <p:txBody>
          <a:bodyPr vert="horz" lIns="0" tIns="45720" rIns="0" bIns="45720" rtlCol="0">
            <a:noAutofit/>
          </a:bodyPr>
          <a:lstStyle>
            <a:lvl1pPr marL="0" indent="0" algn="ctr">
              <a:buNone/>
              <a:defRPr lang="en-US" sz="3600" spc="600">
                <a:solidFill>
                  <a:srgbClr val="2F3342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669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6" name="Oval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5" name="Oval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FA191B-5E25-41C1-B950-BB8F10AC1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3144" y="2888790"/>
            <a:ext cx="4562856" cy="2980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3AA0A46-EB51-4095-97DD-ED4081CF5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0862" y="0"/>
            <a:ext cx="6751137" cy="6857999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9189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A32EE4F-6B2E-4FCC-BC34-5BF831F90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Oval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6" name="Oval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5" name="Oval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3A5C24-92D8-4CC1-AF50-F29B9C30BDBB}"/>
              </a:ext>
            </a:extLst>
          </p:cNvPr>
          <p:cNvSpPr/>
          <p:nvPr userDrawn="1"/>
        </p:nvSpPr>
        <p:spPr>
          <a:xfrm>
            <a:off x="5425439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9F459E6-70DE-4FF8-AD0C-1B49B34C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143" y="2888791"/>
            <a:ext cx="4562856" cy="2410459"/>
          </a:xfrm>
        </p:spPr>
        <p:txBody>
          <a:bodyPr vert="horz" lIns="91440" tIns="73152" rIns="91440" bIns="45720" rtlCol="0">
            <a:noAutofit/>
          </a:bodyPr>
          <a:lstStyle>
            <a:lvl1pPr marL="0" indent="0" algn="l">
              <a:buNone/>
              <a:defRPr lang="en-US" sz="1400" b="0" i="0" baseline="0">
                <a:effectLst/>
              </a:defRPr>
            </a:lvl1pPr>
          </a:lstStyle>
          <a:p>
            <a:pPr marL="228600" lvl="0" indent="-228600">
              <a:lnSpc>
                <a:spcPct val="145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75078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B56F67-6D31-4B9E-8530-E063E578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338606"/>
            <a:ext cx="4914900" cy="4838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9E53391-9670-4404-BC42-063A6EC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38606"/>
            <a:ext cx="5181598" cy="4838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0755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473839A-0FBA-4FFD-963E-C459DBF0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341797"/>
            <a:ext cx="48926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80A680B-0184-4FD9-B262-BC525F0F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2308409"/>
            <a:ext cx="4892675" cy="38812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BB13104-4CA8-41CF-97D3-CC871518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341797"/>
            <a:ext cx="516096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F6A37A72-F47E-45B8-B790-D1444B00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308409"/>
            <a:ext cx="5160962" cy="38812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63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5243414" y="6098258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A57A7D-E285-478E-A8B6-10716A7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57200"/>
            <a:ext cx="36671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2638390-43F5-47D5-BE57-D060C6E9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2057400"/>
            <a:ext cx="36671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6B2167-56BA-4D43-889D-FD798AA1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896" y="457201"/>
            <a:ext cx="636449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594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D8003D-13A7-4986-AB10-F49843362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64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4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143208-1222-4698-B2F0-22F091D45A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B4896E-CF65-4571-BC3E-E12161AF8D2F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9E82725-2E57-4054-B774-0FB74143587D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A832C2-69DE-40BF-AF0C-0378E5474290}"/>
              </a:ext>
            </a:extLst>
          </p:cNvPr>
          <p:cNvSpPr/>
          <p:nvPr userDrawn="1"/>
        </p:nvSpPr>
        <p:spPr>
          <a:xfrm>
            <a:off x="5425439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9747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3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5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CCBC38-E40F-48C2-9612-1D3194873D54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B8FCAD-1249-4236-B92A-78C738DA5DFF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99F4FA-5922-41B8-A09C-912117E28258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C80394-47DA-4690-88DC-40D0B7C3B980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5430D5-B78A-4791-B0D0-8F94606B34FA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FDE0E87-AF93-4A03-9CD8-BEA47979954A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1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9AA716-02CE-4E47-AAFB-7088400DBDB8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AC9589-3553-434E-B0FF-64B8DBA388C0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0A5E35-8A1C-4FE4-8423-D718569EAE8B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BA1413-1614-442A-BB57-BCB50D4BA8A3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F0A80E5-0C1A-40D1-B6D6-2A62538D13B1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4E809F2-2F84-4765-9E2C-AA1D35346CCB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1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1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91C3F4-8917-46ED-B0B8-00C0A4954D79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FBEC41-BD8F-4423-80D1-7A736326ABE7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7736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1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0A5269-AF18-4B73-AE0F-C1F6AB793D03}"/>
              </a:ext>
            </a:extLst>
          </p:cNvPr>
          <p:cNvCxnSpPr/>
          <p:nvPr userDrawn="1"/>
        </p:nvCxnSpPr>
        <p:spPr>
          <a:xfrm>
            <a:off x="559704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61">
            <a:extLst>
              <a:ext uri="{FF2B5EF4-FFF2-40B4-BE49-F238E27FC236}">
                <a16:creationId xmlns:a16="http://schemas.microsoft.com/office/drawing/2014/main" id="{A78E065C-248F-4D34-8CCA-2F5F29018D86}"/>
              </a:ext>
            </a:extLst>
          </p:cNvPr>
          <p:cNvSpPr/>
          <p:nvPr userDrawn="1"/>
        </p:nvSpPr>
        <p:spPr>
          <a:xfrm rot="16200000">
            <a:off x="-1548505" y="3225098"/>
            <a:ext cx="4216420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i="0" kern="1200" spc="60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@</a:t>
            </a:r>
            <a:r>
              <a:rPr lang="en-US" sz="2400" b="1" i="0" kern="1200" spc="60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van_raath</a:t>
            </a:r>
            <a:endParaRPr lang="en-US" sz="2400" b="1" i="0" spc="600" dirty="0">
              <a:solidFill>
                <a:schemeClr val="accent1"/>
              </a:solidFill>
              <a:latin typeface="+mn-lt"/>
              <a:cs typeface="Gill Sans" panose="020B0502020104020203" pitchFamily="34" charset="-79"/>
            </a:endParaRPr>
          </a:p>
        </p:txBody>
      </p:sp>
      <p:sp>
        <p:nvSpPr>
          <p:cNvPr id="10" name="Номер слайда 21">
            <a:extLst>
              <a:ext uri="{FF2B5EF4-FFF2-40B4-BE49-F238E27FC236}">
                <a16:creationId xmlns:a16="http://schemas.microsoft.com/office/drawing/2014/main" id="{09BAC0B9-DDF1-456F-A4B1-BDB770E58C0D}"/>
              </a:ext>
            </a:extLst>
          </p:cNvPr>
          <p:cNvSpPr txBox="1">
            <a:spLocks/>
          </p:cNvSpPr>
          <p:nvPr userDrawn="1"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0" smtClean="0"/>
              <a:pPr/>
              <a:t>‹#›</a:t>
            </a:fld>
            <a:endParaRPr lang="en-US" sz="1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E7905D-2AE7-47DB-8903-11E42E2480D1}"/>
              </a:ext>
            </a:extLst>
          </p:cNvPr>
          <p:cNvCxnSpPr/>
          <p:nvPr userDrawn="1"/>
        </p:nvCxnSpPr>
        <p:spPr>
          <a:xfrm>
            <a:off x="559704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11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666" r:id="rId22"/>
    <p:sldLayoutId id="2147483660" r:id="rId23"/>
    <p:sldLayoutId id="2147483677" r:id="rId24"/>
    <p:sldLayoutId id="2147483673" r:id="rId25"/>
    <p:sldLayoutId id="2147483674" r:id="rId26"/>
    <p:sldLayoutId id="2147483680" r:id="rId27"/>
    <p:sldLayoutId id="2147483678" r:id="rId28"/>
    <p:sldLayoutId id="2147483679" r:id="rId2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mailto:van@vanessaraath.com" TargetMode="Externa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.wikipedia.org/wiki/File:Flag_of_the_United_Kingdom_Square.svg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en/photo/710496" TargetMode="Externa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breaaire.wordpress.com/2011/04/25/lovehate-the-holidays-yeah-i-do/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hyperlink" Target="https://pixabay.com/en/button-end-finger-click-stop-43915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hyperlink" Target="http://englishreadygo.blogspot.com/2014_03_01_archive.html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Google_Fit" TargetMode="Externa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tackoverflow.com/questions/8518949/converting-grayscale-png-with-transparency-using-pil" TargetMode="Externa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commons.wikimedia.org/wiki/File:Athletics_track_start_line_numbers_1,_2,_3.jpg" TargetMode="Externa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owl.excelsior.edu/writing-process/prewriting-strategies/prewriting-strategies-asking-defining-questions/" TargetMode="Externa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thecampbells/7842096300" TargetMode="Externa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hyperlink" Target="https://fr.wikipedia.org/wiki/GitHub" TargetMode="External"/><Relationship Id="rId7" Type="http://schemas.openxmlformats.org/officeDocument/2006/relationships/hyperlink" Target="http://www.simref.net/barbara-biglia/" TargetMode="External"/><Relationship Id="rId12" Type="http://schemas.openxmlformats.org/officeDocument/2006/relationships/image" Target="../media/image6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hyperlink" Target="http://wccftech.com/quora-launched-writing-sessions-tackle-reddits/" TargetMode="External"/><Relationship Id="rId10" Type="http://schemas.openxmlformats.org/officeDocument/2006/relationships/image" Target="../media/image61.png"/><Relationship Id="rId4" Type="http://schemas.openxmlformats.org/officeDocument/2006/relationships/image" Target="../media/image57.jpg"/><Relationship Id="rId9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mediaforlearning.com/2016/04/08/using-linkedin-groups-with-students-and-alumni-in-higher-education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57465&amp;picture=business-people-group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4E50CAEE-CAC0-4F18-9593-F09A3338C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16">
            <a:extLst>
              <a:ext uri="{FF2B5EF4-FFF2-40B4-BE49-F238E27FC236}">
                <a16:creationId xmlns:a16="http://schemas.microsoft.com/office/drawing/2014/main" id="{D2DA77D5-12C4-446D-AC72-A514960A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9690" y="290557"/>
            <a:ext cx="3992310" cy="3905520"/>
          </a:xfrm>
          <a:prstGeom prst="rect">
            <a:avLst/>
          </a:prstGeom>
        </p:spPr>
      </p:pic>
      <p:pic>
        <p:nvPicPr>
          <p:cNvPr id="27" name="Picture 18">
            <a:extLst>
              <a:ext uri="{FF2B5EF4-FFF2-40B4-BE49-F238E27FC236}">
                <a16:creationId xmlns:a16="http://schemas.microsoft.com/office/drawing/2014/main" id="{19E04E4F-6B32-4651-ACE0-DACABF1FC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1330" y="0"/>
            <a:ext cx="6762408" cy="2867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8262" y="290558"/>
            <a:ext cx="8465271" cy="3905519"/>
          </a:xfrm>
        </p:spPr>
        <p:txBody>
          <a:bodyPr>
            <a:normAutofit/>
          </a:bodyPr>
          <a:lstStyle/>
          <a:p>
            <a:pPr algn="l"/>
            <a:r>
              <a:rPr lang="en-US" sz="8000" b="1" cap="none" dirty="0">
                <a:solidFill>
                  <a:schemeClr val="accent1"/>
                </a:solidFill>
              </a:rPr>
              <a:t>Breaking our LinkedIn Addiction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subTitle" idx="1"/>
          </p:nvPr>
        </p:nvSpPr>
        <p:spPr>
          <a:xfrm>
            <a:off x="914399" y="4797137"/>
            <a:ext cx="6247721" cy="1264209"/>
          </a:xfrm>
        </p:spPr>
        <p:txBody>
          <a:bodyPr>
            <a:noAutofit/>
          </a:bodyPr>
          <a:lstStyle/>
          <a:p>
            <a:pPr algn="l"/>
            <a:r>
              <a:rPr lang="en-US" sz="24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Vanessa Raath</a:t>
            </a:r>
          </a:p>
          <a:p>
            <a:pPr algn="l"/>
            <a:r>
              <a:rPr lang="en-US" sz="2400" cap="none" dirty="0">
                <a:solidFill>
                  <a:schemeClr val="tx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van@vanessaraath.com</a:t>
            </a:r>
            <a:endParaRPr lang="en-US" sz="2400" cap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US" sz="24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www.vanessaraath.com</a:t>
            </a:r>
          </a:p>
        </p:txBody>
      </p:sp>
      <p:pic>
        <p:nvPicPr>
          <p:cNvPr id="28" name="Picture 20">
            <a:extLst>
              <a:ext uri="{FF2B5EF4-FFF2-40B4-BE49-F238E27FC236}">
                <a16:creationId xmlns:a16="http://schemas.microsoft.com/office/drawing/2014/main" id="{13D4F2B0-7771-46FC-9763-240E8F55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6407" y="5429242"/>
            <a:ext cx="1945594" cy="1428758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9" name="Picture 22">
            <a:extLst>
              <a:ext uri="{FF2B5EF4-FFF2-40B4-BE49-F238E27FC236}">
                <a16:creationId xmlns:a16="http://schemas.microsoft.com/office/drawing/2014/main" id="{6164F387-6750-4AFF-8A10-65C64D31E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5659" y="4064996"/>
            <a:ext cx="2716669" cy="1658803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FAD7FA1-CECD-4C5E-8504-71963B1C0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0789" y="5572121"/>
            <a:ext cx="2781300" cy="1143000"/>
          </a:xfrm>
          <a:prstGeom prst="rect">
            <a:avLst/>
          </a:prstGeom>
        </p:spPr>
      </p:pic>
      <p:pic>
        <p:nvPicPr>
          <p:cNvPr id="1026" name="Picture 2" descr="Home - Executive Research Association">
            <a:extLst>
              <a:ext uri="{FF2B5EF4-FFF2-40B4-BE49-F238E27FC236}">
                <a16:creationId xmlns:a16="http://schemas.microsoft.com/office/drawing/2014/main" id="{2BDAA45C-2FD0-45E0-B56D-E6CA2FCF7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120" y="5567946"/>
            <a:ext cx="1868758" cy="116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B0477E-E6E8-40D0-9CB1-2AC03BD86E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1439" y="-1"/>
            <a:ext cx="245080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46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nd white sign&#10;&#10;Description automatically generated">
            <a:extLst>
              <a:ext uri="{FF2B5EF4-FFF2-40B4-BE49-F238E27FC236}">
                <a16:creationId xmlns:a16="http://schemas.microsoft.com/office/drawing/2014/main" id="{92415489-029F-495A-A012-79BB5E962F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771" r="10933" b="1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087E9-35F7-41BC-969F-918FA28C8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cap="none" dirty="0"/>
              <a:t>How many people currently live in the UK?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C26797-24A8-4D7D-9573-E4BBCB02AAD9}"/>
              </a:ext>
            </a:extLst>
          </p:cNvPr>
          <p:cNvSpPr txBox="1"/>
          <p:nvPr/>
        </p:nvSpPr>
        <p:spPr>
          <a:xfrm>
            <a:off x="10712786" y="6488669"/>
            <a:ext cx="239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@Van_Raath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15932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2BF51-C6DB-40B0-A6FF-63730BB1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cap="none" dirty="0"/>
              <a:t>The United Kingdom 2020 population is estimated at </a:t>
            </a:r>
            <a:r>
              <a:rPr lang="en-US" cap="none" dirty="0">
                <a:solidFill>
                  <a:schemeClr val="accent5"/>
                </a:solidFill>
              </a:rPr>
              <a:t>67,886,011</a:t>
            </a:r>
            <a:r>
              <a:rPr lang="en-US" cap="none" dirty="0"/>
              <a:t> people at mid-year according to UN data</a:t>
            </a:r>
            <a:br>
              <a:rPr lang="en-US" cap="none" dirty="0"/>
            </a:br>
            <a:r>
              <a:rPr lang="en-US" sz="1800" cap="none" dirty="0"/>
              <a:t>- worldometer.com</a:t>
            </a:r>
            <a:endParaRPr lang="en-ZA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830B6D-8D68-4461-A7D4-32933DC1C229}"/>
              </a:ext>
            </a:extLst>
          </p:cNvPr>
          <p:cNvSpPr txBox="1"/>
          <p:nvPr/>
        </p:nvSpPr>
        <p:spPr>
          <a:xfrm>
            <a:off x="2469823" y="2469822"/>
            <a:ext cx="74283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</a:rPr>
              <a:t>How many of these people are on LinkedIn? </a:t>
            </a:r>
            <a:endParaRPr lang="en-ZA" sz="6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27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F219D6-430E-4F9F-B514-C967AAA43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701" y="451739"/>
            <a:ext cx="5755687" cy="57991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81E968-529E-41DC-9390-0709EEDA0628}"/>
              </a:ext>
            </a:extLst>
          </p:cNvPr>
          <p:cNvSpPr txBox="1"/>
          <p:nvPr/>
        </p:nvSpPr>
        <p:spPr>
          <a:xfrm>
            <a:off x="8027547" y="1781668"/>
            <a:ext cx="30128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There were </a:t>
            </a:r>
            <a:r>
              <a:rPr lang="en-US" sz="2200" dirty="0">
                <a:solidFill>
                  <a:schemeClr val="accent5"/>
                </a:solidFill>
              </a:rPr>
              <a:t>29 300 000 </a:t>
            </a:r>
            <a:r>
              <a:rPr lang="en-US" sz="2200" dirty="0"/>
              <a:t>LinkedIn users in UK in May 2020, which accounted for </a:t>
            </a:r>
            <a:r>
              <a:rPr lang="en-US" sz="2200" dirty="0">
                <a:solidFill>
                  <a:schemeClr val="accent5"/>
                </a:solidFill>
              </a:rPr>
              <a:t>43.4% </a:t>
            </a:r>
            <a:r>
              <a:rPr lang="en-US" sz="2200" dirty="0"/>
              <a:t>of its entire population</a:t>
            </a:r>
          </a:p>
          <a:p>
            <a:endParaRPr lang="en-US" sz="2200" dirty="0"/>
          </a:p>
          <a:p>
            <a:r>
              <a:rPr lang="en-US" sz="2200" dirty="0"/>
              <a:t>People aged 25 to 34 were the largest user group (17 000 000)</a:t>
            </a:r>
            <a:endParaRPr lang="en-ZA" sz="2200" dirty="0"/>
          </a:p>
        </p:txBody>
      </p:sp>
    </p:spTree>
    <p:extLst>
      <p:ext uri="{BB962C8B-B14F-4D97-AF65-F5344CB8AC3E}">
        <p14:creationId xmlns:p14="http://schemas.microsoft.com/office/powerpoint/2010/main" val="4022071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7194052A-2060-4719-A5CF-618F64502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5" y="1213789"/>
            <a:ext cx="6909479" cy="4439340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0FC2-0474-4CEA-B0E4-1C2946A7B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05393" y="1213790"/>
            <a:ext cx="3930978" cy="4439339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800" b="1" cap="none" dirty="0">
                <a:solidFill>
                  <a:schemeClr val="accent5"/>
                </a:solidFill>
              </a:rPr>
              <a:t>Social Network Web visit share held by LinkedIn in </a:t>
            </a:r>
            <a:r>
              <a:rPr lang="en-US" sz="2800" b="1" cap="none">
                <a:solidFill>
                  <a:schemeClr val="accent5"/>
                </a:solidFill>
              </a:rPr>
              <a:t>the UK </a:t>
            </a:r>
            <a:r>
              <a:rPr lang="en-US" sz="2800" b="1" cap="none" dirty="0">
                <a:solidFill>
                  <a:schemeClr val="accent5"/>
                </a:solidFill>
              </a:rPr>
              <a:t>from January 2015 to January 2020 </a:t>
            </a:r>
          </a:p>
          <a:p>
            <a:pPr algn="r"/>
            <a:r>
              <a:rPr lang="en-US" sz="2800" b="1" cap="none" dirty="0">
                <a:solidFill>
                  <a:schemeClr val="accent1">
                    <a:lumMod val="75000"/>
                  </a:schemeClr>
                </a:solidFill>
              </a:rPr>
              <a:t>Average = 0.23%</a:t>
            </a:r>
          </a:p>
          <a:p>
            <a:pPr algn="r"/>
            <a:r>
              <a:rPr lang="en-US" sz="2000" cap="none" dirty="0">
                <a:solidFill>
                  <a:schemeClr val="accent5"/>
                </a:solidFill>
              </a:rPr>
              <a:t>-Statista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5F8F0-DEB8-4CC5-81C1-EF69D065B882}"/>
              </a:ext>
            </a:extLst>
          </p:cNvPr>
          <p:cNvSpPr txBox="1"/>
          <p:nvPr/>
        </p:nvSpPr>
        <p:spPr>
          <a:xfrm>
            <a:off x="10741066" y="6421993"/>
            <a:ext cx="239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@Van_Raath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89552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1B498279-AC83-4A13-A946-37B369C5FEC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13B759-9700-4C01-B0A1-F21183E1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MAU – </a:t>
            </a:r>
            <a:r>
              <a:rPr lang="en-US" sz="4800" cap="none" dirty="0"/>
              <a:t>Monthly Active Users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27709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446F18-11B2-44AE-BC5C-4A604F030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" y="1506905"/>
            <a:ext cx="6002432" cy="384155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752E74-80B3-4CA4-B65C-4C36760E3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957486"/>
            <a:ext cx="3963026" cy="38415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cap="none" dirty="0">
                <a:solidFill>
                  <a:schemeClr val="accent5"/>
                </a:solidFill>
              </a:rPr>
              <a:t>Frequency of LinkedIn Users in the UK in January 2018</a:t>
            </a:r>
            <a:br>
              <a:rPr lang="en-US" sz="4000" b="1" cap="none" dirty="0">
                <a:solidFill>
                  <a:schemeClr val="accent5"/>
                </a:solidFill>
              </a:rPr>
            </a:br>
            <a:r>
              <a:rPr lang="en-US" sz="2000" cap="none" dirty="0">
                <a:solidFill>
                  <a:schemeClr val="accent5"/>
                </a:solidFill>
              </a:rPr>
              <a:t>- Statista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CCBFD-188C-4981-AB57-05263C41A1D5}"/>
              </a:ext>
            </a:extLst>
          </p:cNvPr>
          <p:cNvSpPr txBox="1"/>
          <p:nvPr/>
        </p:nvSpPr>
        <p:spPr>
          <a:xfrm>
            <a:off x="10741066" y="6421993"/>
            <a:ext cx="239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@Van_Raath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73385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1E3B9FEC-22B7-4FE3-B73D-CDC86E43E160}"/>
              </a:ext>
            </a:extLst>
          </p:cNvPr>
          <p:cNvPicPr>
            <a:picLocks noGrp="1" noChangeAspect="1"/>
          </p:cNvPicPr>
          <p:nvPr>
            <p:ph type="pic" sz="quarter" idx="56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/>
        </p:blipFill>
        <p:spPr>
          <a:xfrm>
            <a:off x="815473" y="618517"/>
            <a:ext cx="6565462" cy="5629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11E0449-C335-46DB-B971-B68D8522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126" y="350714"/>
            <a:ext cx="4213781" cy="13743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cap="none" dirty="0">
                <a:solidFill>
                  <a:schemeClr val="accent5"/>
                </a:solidFill>
                <a:ea typeface="+mj-ea"/>
                <a:cs typeface="+mj-cs"/>
              </a:rPr>
              <a:t>Love Hate Relationship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9"/>
          </p:nvPr>
        </p:nvSpPr>
        <p:spPr>
          <a:xfrm>
            <a:off x="7601496" y="1568087"/>
            <a:ext cx="4590504" cy="4939199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400" b="1" dirty="0"/>
              <a:t>LOVE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cap="none" dirty="0"/>
              <a:t>Get loads of professional information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cap="none" dirty="0"/>
              <a:t>Easy to use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cap="none" dirty="0"/>
              <a:t>Great networking tool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400" cap="none" dirty="0"/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400" b="1" cap="none" dirty="0"/>
              <a:t>HATE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cap="none" dirty="0"/>
              <a:t>Expensive when purchasing licenses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cap="none" dirty="0"/>
              <a:t>People use the platform badly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cap="none" dirty="0"/>
              <a:t>LinkedIn is too controlling of our </a:t>
            </a:r>
            <a:r>
              <a:rPr lang="en-US" sz="2400" cap="none" dirty="0" err="1"/>
              <a:t>behaviour</a:t>
            </a:r>
            <a:r>
              <a:rPr lang="en-US" sz="2400" cap="none" dirty="0"/>
              <a:t>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1500" cap="none" dirty="0"/>
          </a:p>
        </p:txBody>
      </p:sp>
    </p:spTree>
    <p:extLst>
      <p:ext uri="{BB962C8B-B14F-4D97-AF65-F5344CB8AC3E}">
        <p14:creationId xmlns:p14="http://schemas.microsoft.com/office/powerpoint/2010/main" val="2271454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E67B53-E530-4CC6-B1E7-4CCC1FD6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E94ADDC-FBCA-4838-8D97-4B0770AFC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EDB06F6B-6027-4B19-829E-EEDE91726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A picture containing food&#10;&#10;Description automatically generated">
            <a:extLst>
              <a:ext uri="{FF2B5EF4-FFF2-40B4-BE49-F238E27FC236}">
                <a16:creationId xmlns:a16="http://schemas.microsoft.com/office/drawing/2014/main" id="{3E4F075C-7927-405A-8E74-B4E6555921D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624" r="3490" b="4"/>
          <a:stretch/>
        </p:blipFill>
        <p:spPr>
          <a:xfrm>
            <a:off x="1987892" y="957486"/>
            <a:ext cx="2920315" cy="32853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Content Placeholder 8" descr="A drawing of a face&#10;&#10;Description automatically generated">
            <a:extLst>
              <a:ext uri="{FF2B5EF4-FFF2-40B4-BE49-F238E27FC236}">
                <a16:creationId xmlns:a16="http://schemas.microsoft.com/office/drawing/2014/main" id="{258A9877-A9E3-4C08-BB76-665CB48CD58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7306974" y="957486"/>
            <a:ext cx="2920297" cy="32853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0CA11D6-C4F1-476E-8455-2C26DEDE9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717727-6E80-4D56-AF23-9E0AE1D5A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CFAC9C-E555-4B4D-B7A8-DB7145A9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0" y="5024965"/>
            <a:ext cx="10916365" cy="113755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b="1" cap="none" dirty="0"/>
              <a:t>We go wrong when we START and END our searches on LinkedIn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0F2FCE-34A9-46DB-A86F-75C91704E5DA}"/>
              </a:ext>
            </a:extLst>
          </p:cNvPr>
          <p:cNvSpPr txBox="1"/>
          <p:nvPr/>
        </p:nvSpPr>
        <p:spPr>
          <a:xfrm>
            <a:off x="10741066" y="6421993"/>
            <a:ext cx="239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@Van_Raath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8820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Placeholder 5" descr="A picture containing sitting, table, computer, group&#10;&#10;Description automatically generated">
            <a:extLst>
              <a:ext uri="{FF2B5EF4-FFF2-40B4-BE49-F238E27FC236}">
                <a16:creationId xmlns:a16="http://schemas.microsoft.com/office/drawing/2014/main" id="{925D1785-DF6A-4E21-95F7-1AC5D882CF26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D61961C-BE9F-4481-BE11-E943E591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687" y="-2"/>
            <a:ext cx="4873000" cy="273049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cap="none" dirty="0">
                <a:solidFill>
                  <a:schemeClr val="accent5"/>
                </a:solidFill>
                <a:ea typeface="+mj-ea"/>
                <a:cs typeface="+mj-cs"/>
              </a:rPr>
              <a:t>LinkedIn needs to be part of your research strategy, but not the only part!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B9F78-58FF-4CA7-8CD1-E611B019F66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264391" y="2730496"/>
            <a:ext cx="4677592" cy="1230197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cap="none" dirty="0">
                <a:solidFill>
                  <a:schemeClr val="tx1"/>
                </a:solidFill>
              </a:rPr>
              <a:t>It would be ridiculous to ignore this platform altogether!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AB387-1D90-47C8-AD6A-F7DA76A87B12}"/>
              </a:ext>
            </a:extLst>
          </p:cNvPr>
          <p:cNvSpPr txBox="1"/>
          <p:nvPr/>
        </p:nvSpPr>
        <p:spPr>
          <a:xfrm>
            <a:off x="10741066" y="6421993"/>
            <a:ext cx="239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@Van_Raath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29705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6B7D82D6-F7EA-4586-8134-2B0F2481B58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3" b="959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13DFEC-6FDB-4137-B772-021D6F05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3" y="1358901"/>
            <a:ext cx="3736783" cy="37598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b="1" cap="none" dirty="0"/>
              <a:t>So where should we start our search?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E530D6-B1AF-4563-AB19-437A9B3C34A4}"/>
              </a:ext>
            </a:extLst>
          </p:cNvPr>
          <p:cNvSpPr txBox="1"/>
          <p:nvPr/>
        </p:nvSpPr>
        <p:spPr>
          <a:xfrm>
            <a:off x="10741066" y="6421993"/>
            <a:ext cx="239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@Van_Raath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7773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ird flying in the sky&#10;&#10;Description automatically generated">
            <a:extLst>
              <a:ext uri="{FF2B5EF4-FFF2-40B4-BE49-F238E27FC236}">
                <a16:creationId xmlns:a16="http://schemas.microsoft.com/office/drawing/2014/main" id="{BB84D656-F792-4343-92F3-8F2C63AE87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5420544" y="640831"/>
            <a:ext cx="5956084" cy="5461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1658" y="2367092"/>
            <a:ext cx="4769963" cy="3881309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400" b="1" cap="none" dirty="0"/>
              <a:t>Global Sourcing Trainer &amp; Sourcing Specialist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400" b="1" cap="none" dirty="0"/>
              <a:t>Passionate about Personal Branding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400" b="1" cap="none" dirty="0"/>
              <a:t>International Keynote Speaker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400" b="1" cap="none" dirty="0"/>
              <a:t>Budding Wildlife Photographer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b="1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E19986B-6BF1-4ACF-B9CC-DBD1466D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b="1" cap="none" dirty="0">
                <a:solidFill>
                  <a:schemeClr val="accent5"/>
                </a:solidFill>
              </a:rPr>
              <a:t>Who am I?</a:t>
            </a:r>
          </a:p>
        </p:txBody>
      </p:sp>
      <p:sp>
        <p:nvSpPr>
          <p:cNvPr id="8" name="Ova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9322" y="5717514"/>
            <a:ext cx="1012464" cy="100713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Slide Number 04">
            <a:extLst>
              <a:ext uri="{FF2B5EF4-FFF2-40B4-BE49-F238E27FC236}">
                <a16:creationId xmlns:a16="http://schemas.microsoft.com/office/drawing/2014/main" id="{979C3E78-CF44-41DC-A57F-A9DFA28E5F1F}"/>
              </a:ext>
            </a:extLst>
          </p:cNvPr>
          <p:cNvSpPr txBox="1">
            <a:spLocks/>
          </p:cNvSpPr>
          <p:nvPr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8D877B3-D348-4611-9BDB-C5374591D951}" type="slidenum">
              <a:rPr lang="en-US" sz="1000" smtClean="0">
                <a:solidFill>
                  <a:schemeClr val="bg1">
                    <a:alpha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00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060AD-CA24-4A23-9CD7-467CC3F62D53}"/>
              </a:ext>
            </a:extLst>
          </p:cNvPr>
          <p:cNvSpPr txBox="1"/>
          <p:nvPr/>
        </p:nvSpPr>
        <p:spPr>
          <a:xfrm>
            <a:off x="41643" y="6421993"/>
            <a:ext cx="239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@Van_Raath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4107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E170B-BC99-485E-B8E0-5FF78394D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64969"/>
            <a:ext cx="10364451" cy="936906"/>
          </a:xfrm>
        </p:spPr>
        <p:txBody>
          <a:bodyPr/>
          <a:lstStyle/>
          <a:p>
            <a:r>
              <a:rPr lang="en-US" cap="none" dirty="0">
                <a:solidFill>
                  <a:schemeClr val="accent5"/>
                </a:solidFill>
              </a:rPr>
              <a:t>When looking for a Cloud Architect in London:</a:t>
            </a:r>
            <a:endParaRPr lang="en-ZA" cap="none" dirty="0">
              <a:solidFill>
                <a:schemeClr val="accent5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22097C-140D-4D2B-BB89-A459F2B3A47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1633" y="1086686"/>
            <a:ext cx="5933835" cy="5606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8CE38DE-A94A-4411-9644-825BD24C239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54010" y="2354552"/>
            <a:ext cx="5698849" cy="4338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B51732-53A0-410D-89C3-63ABDBC0C1A6}"/>
              </a:ext>
            </a:extLst>
          </p:cNvPr>
          <p:cNvSpPr txBox="1"/>
          <p:nvPr/>
        </p:nvSpPr>
        <p:spPr>
          <a:xfrm>
            <a:off x="6284439" y="1706880"/>
            <a:ext cx="5837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site:linkedin.com/in "Cloud Architect" AND London</a:t>
            </a:r>
            <a:endParaRPr lang="en-ZA" sz="2100" dirty="0"/>
          </a:p>
        </p:txBody>
      </p:sp>
    </p:spTree>
    <p:extLst>
      <p:ext uri="{BB962C8B-B14F-4D97-AF65-F5344CB8AC3E}">
        <p14:creationId xmlns:p14="http://schemas.microsoft.com/office/powerpoint/2010/main" val="3799647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E4C3-22D0-4F40-9732-43AAD105B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86222"/>
            <a:ext cx="10364451" cy="1596177"/>
          </a:xfrm>
        </p:spPr>
        <p:txBody>
          <a:bodyPr>
            <a:normAutofit/>
          </a:bodyPr>
          <a:lstStyle/>
          <a:p>
            <a:r>
              <a:rPr lang="en-US" sz="4000" b="1" cap="none" dirty="0">
                <a:solidFill>
                  <a:schemeClr val="accent5"/>
                </a:solidFill>
              </a:rPr>
              <a:t>LinkedIn vs Google vs Bing</a:t>
            </a:r>
            <a:endParaRPr lang="en-ZA" sz="4000" b="1" cap="none" dirty="0">
              <a:solidFill>
                <a:schemeClr val="accent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AC7D97-672E-4E34-853E-41251E25FFC0}"/>
              </a:ext>
            </a:extLst>
          </p:cNvPr>
          <p:cNvSpPr txBox="1"/>
          <p:nvPr/>
        </p:nvSpPr>
        <p:spPr>
          <a:xfrm>
            <a:off x="897179" y="5932325"/>
            <a:ext cx="323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1000 results</a:t>
            </a:r>
            <a:endParaRPr lang="en-ZA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3F65E-7C44-4CDD-8A2A-8B6AB5511AA5}"/>
              </a:ext>
            </a:extLst>
          </p:cNvPr>
          <p:cNvSpPr txBox="1"/>
          <p:nvPr/>
        </p:nvSpPr>
        <p:spPr>
          <a:xfrm>
            <a:off x="4914509" y="5932325"/>
            <a:ext cx="323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59 200 results</a:t>
            </a:r>
            <a:endParaRPr lang="en-ZA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A4343-0A65-485B-9819-66517D9C1AE1}"/>
              </a:ext>
            </a:extLst>
          </p:cNvPr>
          <p:cNvSpPr txBox="1"/>
          <p:nvPr/>
        </p:nvSpPr>
        <p:spPr>
          <a:xfrm>
            <a:off x="8794816" y="5947095"/>
            <a:ext cx="323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499 000 results</a:t>
            </a:r>
            <a:endParaRPr lang="en-ZA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B91198-213D-4FB4-8FD3-575EEE63FF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2" y="2320133"/>
            <a:ext cx="4200831" cy="3491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DA0C01-AB6E-48C6-BE49-ED88552B4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283" y="1708010"/>
            <a:ext cx="4096292" cy="4189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A04439-D04C-4F45-AE18-280BB269C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575" y="1713088"/>
            <a:ext cx="3830425" cy="4098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604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5ECC77-3EEC-482D-BFAC-ECA0AC9C9A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EB273B-9267-47D3-88DE-FC156E3D0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cap="none" dirty="0"/>
              <a:t>How many words can you put into a Google search?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E425D-99BD-4C8D-AAC3-310C4AC4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8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98701-A695-4070-BE3F-22FB436D7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5976" y="2042891"/>
            <a:ext cx="5651672" cy="3158348"/>
          </a:xfrm>
        </p:spPr>
        <p:txBody>
          <a:bodyPr>
            <a:noAutofit/>
          </a:bodyPr>
          <a:lstStyle/>
          <a:p>
            <a:r>
              <a:rPr lang="en-US" sz="3200" cap="none" dirty="0"/>
              <a:t>site:linkedin.com/in "cloud architect" AND London AND azure AND degree AND "digital transformation"</a:t>
            </a:r>
            <a:endParaRPr lang="en-ZA" sz="3200" cap="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0E0216-E746-41B8-9D97-3AE3ACD51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48" y="0"/>
            <a:ext cx="5882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15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98701-A695-4070-BE3F-22FB436D7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5976" y="2042891"/>
            <a:ext cx="5651672" cy="3158348"/>
          </a:xfrm>
        </p:spPr>
        <p:txBody>
          <a:bodyPr>
            <a:noAutofit/>
          </a:bodyPr>
          <a:lstStyle/>
          <a:p>
            <a:r>
              <a:rPr lang="en-US" sz="3200" cap="none" dirty="0"/>
              <a:t>site:</a:t>
            </a:r>
            <a:r>
              <a:rPr lang="en-US" sz="3200" cap="none" dirty="0">
                <a:solidFill>
                  <a:schemeClr val="accent5"/>
                </a:solidFill>
              </a:rPr>
              <a:t>uk</a:t>
            </a:r>
            <a:r>
              <a:rPr lang="en-US" sz="3200" cap="none" dirty="0"/>
              <a:t>.linkedin.com/in "cloud architect" AND London AND azure AND degree AND "Digital Transformation"</a:t>
            </a:r>
            <a:endParaRPr lang="en-ZA" sz="3200" cap="non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66A7F4-A767-4926-9F51-2E9E969F8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068" y="0"/>
            <a:ext cx="5530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12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2E339-6831-46E8-966D-867068B9C2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D2F577-29BA-42D7-B026-B1B0293F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404" y="3011575"/>
            <a:ext cx="10407192" cy="250921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600" b="1" cap="none" dirty="0"/>
              <a:t>What if we started our search on a different social platform &amp; then cross-referenced the candidates on LinkedIn? </a:t>
            </a:r>
          </a:p>
        </p:txBody>
      </p:sp>
    </p:spTree>
    <p:extLst>
      <p:ext uri="{BB962C8B-B14F-4D97-AF65-F5344CB8AC3E}">
        <p14:creationId xmlns:p14="http://schemas.microsoft.com/office/powerpoint/2010/main" val="519390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DF907-D308-448A-A1BB-5BBD6F546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5" y="1248337"/>
            <a:ext cx="6909479" cy="437024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CDBA0-E7B1-40F3-BF75-5A2DF8C93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57043" y="1386704"/>
            <a:ext cx="3980282" cy="3977148"/>
          </a:xfrm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en-US" sz="3200" b="1" cap="none" dirty="0">
                <a:solidFill>
                  <a:schemeClr val="accent5"/>
                </a:solidFill>
              </a:rPr>
              <a:t>Usage penetration rate of Social Networks of active internet users in the United Kingdom (UK) as of Q3 2019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DAB624-47B5-450A-BD44-C5338B000C85}"/>
              </a:ext>
            </a:extLst>
          </p:cNvPr>
          <p:cNvSpPr txBox="1"/>
          <p:nvPr/>
        </p:nvSpPr>
        <p:spPr>
          <a:xfrm>
            <a:off x="10741066" y="6421993"/>
            <a:ext cx="239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@Van_Raath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79459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877F63-481A-4412-AFB9-D9B3ABDA021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62512B-8A0A-44B4-8BAC-37285A91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029" y="480767"/>
            <a:ext cx="4455350" cy="340187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4000" b="1" cap="none" dirty="0">
                <a:solidFill>
                  <a:schemeClr val="accent5"/>
                </a:solidFill>
              </a:rPr>
              <a:t>Leading countries based on Facebook audience size as of April 2020</a:t>
            </a:r>
            <a:br>
              <a:rPr lang="en-US" sz="4000" b="1" cap="none" dirty="0">
                <a:solidFill>
                  <a:schemeClr val="accent5"/>
                </a:solidFill>
              </a:rPr>
            </a:br>
            <a:r>
              <a:rPr lang="en-US" sz="2400" b="1" cap="none" dirty="0">
                <a:solidFill>
                  <a:schemeClr val="accent5"/>
                </a:solidFill>
              </a:rPr>
              <a:t>- Based in millions </a:t>
            </a:r>
            <a:br>
              <a:rPr lang="en-US" sz="2400" b="1" cap="none" dirty="0">
                <a:solidFill>
                  <a:schemeClr val="accent5"/>
                </a:solidFill>
              </a:rPr>
            </a:br>
            <a:r>
              <a:rPr lang="en-US" sz="2400" cap="none" dirty="0">
                <a:solidFill>
                  <a:schemeClr val="accent5"/>
                </a:solidFill>
              </a:rPr>
              <a:t>- Statista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FE298-3518-433E-AB36-DE27F4742A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4203" y="5245855"/>
            <a:ext cx="1027265" cy="10303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4FA534-FC34-4345-BEAD-6AB2FF0E6C61}"/>
              </a:ext>
            </a:extLst>
          </p:cNvPr>
          <p:cNvSpPr txBox="1"/>
          <p:nvPr/>
        </p:nvSpPr>
        <p:spPr>
          <a:xfrm>
            <a:off x="10741066" y="6421993"/>
            <a:ext cx="239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@Van_Raath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05326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3398-36CB-47A5-80ED-4FF4C01C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1426590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65 Results</a:t>
            </a:r>
            <a:endParaRPr lang="en-ZA" b="1" dirty="0">
              <a:solidFill>
                <a:schemeClr val="accent5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C52803-E897-4DB4-A47A-C516A3A3672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244200" y="1066800"/>
            <a:ext cx="6440276" cy="4094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96459-461B-4881-B6A6-9255177B0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cap="none" dirty="0"/>
              <a:t>site:facebook.com ("others named" or "others with") and “financial accountant" and London</a:t>
            </a:r>
            <a:endParaRPr lang="en-ZA" sz="2800" cap="none" dirty="0"/>
          </a:p>
        </p:txBody>
      </p:sp>
    </p:spTree>
    <p:extLst>
      <p:ext uri="{BB962C8B-B14F-4D97-AF65-F5344CB8AC3E}">
        <p14:creationId xmlns:p14="http://schemas.microsoft.com/office/powerpoint/2010/main" val="1764505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3398-36CB-47A5-80ED-4FF4C01C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1426590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1 100 Results</a:t>
            </a:r>
            <a:endParaRPr lang="en-ZA" b="1" dirty="0">
              <a:solidFill>
                <a:schemeClr val="accent5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96459-461B-4881-B6A6-9255177B0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cap="none" dirty="0"/>
              <a:t>site:facebook.com “to present” AND “Financial Accountant” AND London</a:t>
            </a:r>
            <a:endParaRPr lang="en-ZA" sz="2800" cap="non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260478-A0F8-4D01-99C5-526DBD82CE8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73186" y="1460182"/>
            <a:ext cx="6627276" cy="3937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6518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EB7A8984-8A08-4685-9C06-8DCE642DDA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C4286-9076-4CCA-9685-BC4470FB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b="1" cap="none" dirty="0"/>
              <a:t>Could you do your current job if LinkedIn </a:t>
            </a:r>
            <a:br>
              <a:rPr lang="en-US" sz="6000" b="1" cap="none" dirty="0"/>
            </a:br>
            <a:r>
              <a:rPr lang="en-US" sz="6000" b="1" cap="none" dirty="0"/>
              <a:t>disappeared tomorrow?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5160E-040C-4B96-87F5-E8EE3709AD80}"/>
              </a:ext>
            </a:extLst>
          </p:cNvPr>
          <p:cNvSpPr txBox="1"/>
          <p:nvPr/>
        </p:nvSpPr>
        <p:spPr>
          <a:xfrm>
            <a:off x="41643" y="6421993"/>
            <a:ext cx="239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@Van_Raath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98076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3398-36CB-47A5-80ED-4FF4C01C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1426590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1 200 Results</a:t>
            </a:r>
            <a:endParaRPr lang="en-ZA" b="1" dirty="0">
              <a:solidFill>
                <a:schemeClr val="accent5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96459-461B-4881-B6A6-9255177B0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cap="none" dirty="0"/>
              <a:t>site:facebook.com "profile photo" AND “Financial Accountant” AND London</a:t>
            </a:r>
            <a:endParaRPr lang="en-ZA" sz="2800" cap="non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46C68B-61E1-4905-99E4-599C7AC6CF2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57629" y="1304924"/>
            <a:ext cx="6531185" cy="4100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6862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BD88B0-5B86-4FE0-96A4-F8CA6E5503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0DB2F6-8696-4EED-A95B-E95C6BB3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286" y="2290522"/>
            <a:ext cx="3869901" cy="1573863"/>
          </a:xfrm>
        </p:spPr>
        <p:txBody>
          <a:bodyPr>
            <a:noAutofit/>
          </a:bodyPr>
          <a:lstStyle/>
          <a:p>
            <a:pPr algn="r"/>
            <a:r>
              <a:rPr lang="en-US" sz="4000" b="1" cap="none" dirty="0">
                <a:solidFill>
                  <a:schemeClr val="accent4"/>
                </a:solidFill>
              </a:rPr>
              <a:t>Leading countries based on number of Twitter users as of April 2020</a:t>
            </a:r>
            <a:br>
              <a:rPr lang="en-US" sz="4000" b="1" cap="none" dirty="0">
                <a:solidFill>
                  <a:schemeClr val="accent4"/>
                </a:solidFill>
              </a:rPr>
            </a:br>
            <a:r>
              <a:rPr lang="en-US" sz="2400" cap="none" dirty="0">
                <a:solidFill>
                  <a:schemeClr val="accent4"/>
                </a:solidFill>
              </a:rPr>
              <a:t>- Based in millions</a:t>
            </a:r>
            <a:br>
              <a:rPr lang="en-US" sz="2400" cap="none" dirty="0">
                <a:solidFill>
                  <a:schemeClr val="accent4"/>
                </a:solidFill>
              </a:rPr>
            </a:br>
            <a:r>
              <a:rPr lang="en-US" sz="2400" cap="none" dirty="0">
                <a:solidFill>
                  <a:schemeClr val="accent4"/>
                </a:solidFill>
              </a:rPr>
              <a:t>- Statista</a:t>
            </a:r>
            <a:endParaRPr lang="en-ZA" sz="2400" cap="none" dirty="0">
              <a:solidFill>
                <a:schemeClr val="accent4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C218849-8244-4EFB-9F2F-53BDEE6B38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83895" y="5143925"/>
            <a:ext cx="1544497" cy="1158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168672-35A2-44BF-A98F-4A9D598FD452}"/>
              </a:ext>
            </a:extLst>
          </p:cNvPr>
          <p:cNvSpPr txBox="1"/>
          <p:nvPr/>
        </p:nvSpPr>
        <p:spPr>
          <a:xfrm>
            <a:off x="11090588" y="7038318"/>
            <a:ext cx="93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>
                <a:hlinkClick r:id="rId5" tooltip="https://www.flickr.com/photos/thecampbells/7842096300"/>
              </a:rPr>
              <a:t>This Photo</a:t>
            </a:r>
            <a:r>
              <a:rPr lang="en-ZA" sz="900"/>
              <a:t> by Unknown Author is licensed under </a:t>
            </a:r>
            <a:r>
              <a:rPr lang="en-ZA" sz="900">
                <a:hlinkClick r:id="rId6" tooltip="https://creativecommons.org/licenses/by/3.0/"/>
              </a:rPr>
              <a:t>CC BY</a:t>
            </a:r>
            <a:endParaRPr lang="en-ZA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4A1CA0-287D-4A01-A36E-3C46D6E8843F}"/>
              </a:ext>
            </a:extLst>
          </p:cNvPr>
          <p:cNvSpPr txBox="1"/>
          <p:nvPr/>
        </p:nvSpPr>
        <p:spPr>
          <a:xfrm>
            <a:off x="10741066" y="6421993"/>
            <a:ext cx="239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@Van_Raath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2423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BC43-4157-48B3-87A2-EAADD0E8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1699967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22 500 results</a:t>
            </a:r>
            <a:endParaRPr lang="en-ZA" b="1" dirty="0">
              <a:solidFill>
                <a:schemeClr val="accent5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7D32DB-81E0-4C32-AE96-3D46BB9A375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49679" y="799147"/>
            <a:ext cx="6730276" cy="5259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0C560-0F5E-48A0-B568-96CE703AB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cap="none" dirty="0"/>
              <a:t>site:twitter.com "software developer" AND London</a:t>
            </a:r>
            <a:endParaRPr lang="en-ZA" sz="2800" cap="none" dirty="0"/>
          </a:p>
        </p:txBody>
      </p:sp>
    </p:spTree>
    <p:extLst>
      <p:ext uri="{BB962C8B-B14F-4D97-AF65-F5344CB8AC3E}">
        <p14:creationId xmlns:p14="http://schemas.microsoft.com/office/powerpoint/2010/main" val="639823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BC43-4157-48B3-87A2-EAADD0E8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1699967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5 030 results</a:t>
            </a:r>
            <a:endParaRPr lang="en-ZA" b="1" dirty="0">
              <a:solidFill>
                <a:schemeClr val="accent5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0C560-0F5E-48A0-B568-96CE703AB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cap="none" dirty="0"/>
              <a:t>site:twitter.com "software developer" AND London  -status</a:t>
            </a:r>
            <a:endParaRPr lang="en-ZA" sz="2800" cap="non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640913-BC16-4662-99B2-16066A5648F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206205" y="971550"/>
            <a:ext cx="6575213" cy="4931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385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E7C2-E072-498C-B69A-F67622334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74" y="242597"/>
            <a:ext cx="10364451" cy="722603"/>
          </a:xfrm>
        </p:spPr>
        <p:txBody>
          <a:bodyPr/>
          <a:lstStyle/>
          <a:p>
            <a:r>
              <a:rPr lang="en-US" b="1" cap="none" dirty="0">
                <a:solidFill>
                  <a:schemeClr val="accent5"/>
                </a:solidFill>
              </a:rPr>
              <a:t>www.followerwonk.com</a:t>
            </a:r>
            <a:endParaRPr lang="en-ZA" b="1" cap="none" dirty="0">
              <a:solidFill>
                <a:schemeClr val="accent5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89913A-8AC7-4371-8360-5E406620D14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66799" y="965200"/>
            <a:ext cx="7712336" cy="1767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108C1E-980D-4E81-BD3E-25C2777E03C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252720" y="2887574"/>
            <a:ext cx="6695440" cy="3727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9670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2DFABF-021E-4D7A-A13F-A33BC8CD19A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373584-EC20-4D06-A38E-1BDE2A83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1" y="424206"/>
            <a:ext cx="4373379" cy="36651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cap="none" dirty="0">
                <a:solidFill>
                  <a:schemeClr val="accent4"/>
                </a:solidFill>
              </a:rPr>
              <a:t>Leading countries based on Instagram audience size as of April 2020</a:t>
            </a:r>
            <a:br>
              <a:rPr lang="en-US" sz="4000" b="1" cap="none" dirty="0">
                <a:solidFill>
                  <a:schemeClr val="accent4"/>
                </a:solidFill>
              </a:rPr>
            </a:br>
            <a:r>
              <a:rPr lang="en-US" sz="2000" cap="none" dirty="0">
                <a:solidFill>
                  <a:schemeClr val="accent4"/>
                </a:solidFill>
              </a:rPr>
              <a:t>- </a:t>
            </a:r>
            <a:r>
              <a:rPr lang="en-US" sz="2400" cap="none" dirty="0">
                <a:solidFill>
                  <a:schemeClr val="accent4"/>
                </a:solidFill>
              </a:rPr>
              <a:t>Based in millions</a:t>
            </a:r>
            <a:br>
              <a:rPr lang="en-US" sz="2400" cap="none" dirty="0">
                <a:solidFill>
                  <a:schemeClr val="accent4"/>
                </a:solidFill>
              </a:rPr>
            </a:br>
            <a:r>
              <a:rPr lang="en-US" sz="2400" cap="none" dirty="0">
                <a:solidFill>
                  <a:schemeClr val="accent4"/>
                </a:solidFill>
              </a:rPr>
              <a:t>- Statista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C8F99-104B-4785-BF77-B4B165E180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829" y="4736386"/>
            <a:ext cx="2158576" cy="16189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F12525-68FA-45D7-A063-D6B2AFB9D9AF}"/>
              </a:ext>
            </a:extLst>
          </p:cNvPr>
          <p:cNvSpPr txBox="1"/>
          <p:nvPr/>
        </p:nvSpPr>
        <p:spPr>
          <a:xfrm>
            <a:off x="10741066" y="6421993"/>
            <a:ext cx="239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@Van_Raath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10147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BC43-4157-48B3-87A2-EAADD0E8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1699967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571 results</a:t>
            </a:r>
            <a:endParaRPr lang="en-ZA" b="1" dirty="0">
              <a:solidFill>
                <a:schemeClr val="accent5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0C560-0F5E-48A0-B568-96CE703AB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cap="none" dirty="0"/>
              <a:t>site:instagram.com "Marketing Director" AND London</a:t>
            </a:r>
            <a:endParaRPr lang="en-ZA" sz="2800" cap="non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770A9B-7691-423C-99AB-E9C058FB11D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91919" y="852487"/>
            <a:ext cx="6500747" cy="5111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987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29D3D-8757-4123-8D12-1B2D5E7B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11823"/>
            <a:ext cx="10364451" cy="1596177"/>
          </a:xfrm>
        </p:spPr>
        <p:txBody>
          <a:bodyPr/>
          <a:lstStyle/>
          <a:p>
            <a:r>
              <a:rPr lang="en-US" b="1" cap="none" dirty="0"/>
              <a:t>Which other social media platforms could we look</a:t>
            </a:r>
            <a:br>
              <a:rPr lang="en-US" b="1" cap="none" dirty="0"/>
            </a:br>
            <a:r>
              <a:rPr lang="en-US" b="1" cap="none" dirty="0"/>
              <a:t> on to find these people? </a:t>
            </a:r>
            <a:endParaRPr lang="en-ZA" b="1" cap="none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94F52E25-403E-4618-8A2C-BCE0C10314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52536" y="2033546"/>
            <a:ext cx="2092033" cy="2092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B4334E-4B19-4BBF-BC2F-E8664A770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29501" y="4345779"/>
            <a:ext cx="2203012" cy="220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865907-C9C0-4D8B-8CDB-D6B9A40ACF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24123" y="4565890"/>
            <a:ext cx="2370081" cy="1596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23BF23-FEA3-4405-8621-21CAF92DCCD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836" y="4406890"/>
            <a:ext cx="1914179" cy="1914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ED8DB0-C4BF-4635-BC40-BBD645B70B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2112" y="4464039"/>
            <a:ext cx="2062049" cy="206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5C4643-D67A-4DDA-9AC5-5DEFF41B9C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9501" y="2019738"/>
            <a:ext cx="2191686" cy="219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A05B85-D9FF-48B9-9229-4C62F644601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484" y="1885383"/>
            <a:ext cx="2460396" cy="246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016514-B06A-4BF5-BD68-F020F475D9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24090" y="2008000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B8E5F4-FDBD-456D-B2F9-CA6BA359ACF8}"/>
              </a:ext>
            </a:extLst>
          </p:cNvPr>
          <p:cNvSpPr txBox="1"/>
          <p:nvPr/>
        </p:nvSpPr>
        <p:spPr>
          <a:xfrm>
            <a:off x="10741066" y="6421993"/>
            <a:ext cx="239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@Van_Raath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2429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E808A-821E-470C-94E6-4A827E06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29" y="273077"/>
            <a:ext cx="8169265" cy="1596177"/>
          </a:xfrm>
        </p:spPr>
        <p:txBody>
          <a:bodyPr/>
          <a:lstStyle/>
          <a:p>
            <a:r>
              <a:rPr lang="en-US" b="1" cap="none" dirty="0">
                <a:solidFill>
                  <a:schemeClr val="accent5"/>
                </a:solidFill>
              </a:rPr>
              <a:t>Tools to view Candidate’s Internet Footprint</a:t>
            </a:r>
            <a:endParaRPr lang="en-ZA" b="1" cap="none" dirty="0">
              <a:solidFill>
                <a:schemeClr val="accent5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E6F402-C116-4AE6-AFB0-D99559E5932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54101" y="1869254"/>
            <a:ext cx="7227610" cy="3950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90BBF4-C297-4AD4-BA43-3AD1AB1C48A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9260678" y="175087"/>
            <a:ext cx="2694165" cy="650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43B6E8-A67C-4B97-8A7B-474E7F3003C9}"/>
              </a:ext>
            </a:extLst>
          </p:cNvPr>
          <p:cNvSpPr txBox="1"/>
          <p:nvPr/>
        </p:nvSpPr>
        <p:spPr>
          <a:xfrm>
            <a:off x="1354100" y="6070861"/>
            <a:ext cx="474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Chrome Extension:  AmazingHiring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896337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35814" y="2640947"/>
            <a:ext cx="10415440" cy="139027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THANK YOU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subTitle" idx="1"/>
          </p:nvPr>
        </p:nvSpPr>
        <p:spPr>
          <a:xfrm>
            <a:off x="-2535814" y="4166438"/>
            <a:ext cx="10668000" cy="864916"/>
          </a:xfrm>
        </p:spPr>
        <p:txBody>
          <a:bodyPr/>
          <a:lstStyle/>
          <a:p>
            <a:r>
              <a:rPr lang="en-US" b="1" dirty="0"/>
              <a:t>www.vanessaraath.com</a:t>
            </a:r>
          </a:p>
        </p:txBody>
      </p:sp>
      <p:grpSp>
        <p:nvGrpSpPr>
          <p:cNvPr id="4" name="Group 3" descr="Contact information">
            <a:extLst>
              <a:ext uri="{FF2B5EF4-FFF2-40B4-BE49-F238E27FC236}">
                <a16:creationId xmlns:a16="http://schemas.microsoft.com/office/drawing/2014/main" id="{7F885A9A-7631-4DEB-AF93-A3F92A737491}"/>
              </a:ext>
            </a:extLst>
          </p:cNvPr>
          <p:cNvGrpSpPr/>
          <p:nvPr/>
        </p:nvGrpSpPr>
        <p:grpSpPr>
          <a:xfrm>
            <a:off x="1038912" y="4846867"/>
            <a:ext cx="3749904" cy="1924678"/>
            <a:chOff x="4389109" y="4393167"/>
            <a:chExt cx="3413780" cy="1596507"/>
          </a:xfrm>
        </p:grpSpPr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0482C242-6865-4FF8-811E-AD916C5E5ACC}"/>
                </a:ext>
              </a:extLst>
            </p:cNvPr>
            <p:cNvSpPr txBox="1">
              <a:spLocks/>
            </p:cNvSpPr>
            <p:nvPr/>
          </p:nvSpPr>
          <p:spPr>
            <a:xfrm>
              <a:off x="4904618" y="4393167"/>
              <a:ext cx="2898271" cy="39086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B0F0"/>
                </a:buClr>
              </a:pPr>
              <a:r>
                <a:rPr lang="en-US" sz="2000" spc="200" dirty="0">
                  <a:solidFill>
                    <a:srgbClr val="2F3342"/>
                  </a:solidFill>
                  <a:latin typeface="+mj-lt"/>
                  <a:cs typeface="Gill Sans" panose="020B0502020104020203" pitchFamily="34" charset="-79"/>
                </a:rPr>
                <a:t>Vanessa Raath</a:t>
              </a:r>
              <a:endParaRPr kumimoji="0" lang="en-US" sz="2000" u="none" strike="noStrike" kern="1200" cap="none" spc="200" normalizeH="0" baseline="0" noProof="0" dirty="0">
                <a:ln>
                  <a:noFill/>
                </a:ln>
                <a:solidFill>
                  <a:srgbClr val="2F3342"/>
                </a:solidFill>
                <a:effectLst/>
                <a:uLnTx/>
                <a:uFillTx/>
                <a:latin typeface="+mj-lt"/>
                <a:cs typeface="Gill Sans" panose="020B0502020104020203" pitchFamily="34" charset="-79"/>
              </a:endParaRPr>
            </a:p>
          </p:txBody>
        </p:sp>
        <p:sp>
          <p:nvSpPr>
            <p:cNvPr id="13" name="Text Placeholder 17">
              <a:extLst>
                <a:ext uri="{FF2B5EF4-FFF2-40B4-BE49-F238E27FC236}">
                  <a16:creationId xmlns:a16="http://schemas.microsoft.com/office/drawing/2014/main" id="{FA605DA6-D2AE-4E36-8736-4375748596C0}"/>
                </a:ext>
              </a:extLst>
            </p:cNvPr>
            <p:cNvSpPr txBox="1">
              <a:spLocks/>
            </p:cNvSpPr>
            <p:nvPr/>
          </p:nvSpPr>
          <p:spPr>
            <a:xfrm>
              <a:off x="4904619" y="5006245"/>
              <a:ext cx="2898267" cy="39086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lang="en-US" sz="14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ZA" sz="1600" kern="12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B0F0"/>
                </a:buClr>
              </a:pPr>
              <a:r>
                <a:rPr kumimoji="0" lang="en-US" sz="2000" u="none" strike="noStrike" kern="1200" cap="none" spc="200" normalizeH="0" baseline="0" noProof="0" dirty="0">
                  <a:ln>
                    <a:noFill/>
                  </a:ln>
                  <a:solidFill>
                    <a:srgbClr val="2F3342"/>
                  </a:solidFill>
                  <a:effectLst/>
                  <a:uLnTx/>
                  <a:uFillTx/>
                  <a:latin typeface="+mj-lt"/>
                  <a:cs typeface="Gill Sans Light" panose="020B0302020104020203" pitchFamily="34" charset="-79"/>
                </a:rPr>
                <a:t>+</a:t>
              </a:r>
              <a:r>
                <a:rPr lang="en-US" sz="2000" spc="200" dirty="0">
                  <a:solidFill>
                    <a:srgbClr val="2F3342"/>
                  </a:solidFill>
                  <a:latin typeface="+mj-lt"/>
                  <a:cs typeface="Gill Sans Light" panose="020B0302020104020203" pitchFamily="34" charset="-79"/>
                </a:rPr>
                <a:t>27 78 4600 189</a:t>
              </a:r>
              <a:endParaRPr kumimoji="0" lang="en-US" sz="2000" u="none" strike="noStrike" kern="1200" cap="none" spc="200" normalizeH="0" baseline="0" noProof="0" dirty="0">
                <a:ln>
                  <a:noFill/>
                </a:ln>
                <a:solidFill>
                  <a:srgbClr val="2F3342"/>
                </a:solidFill>
                <a:effectLst/>
                <a:uLnTx/>
                <a:uFillTx/>
                <a:latin typeface="+mj-lt"/>
                <a:cs typeface="Gill Sans Light" panose="020B0302020104020203" pitchFamily="34" charset="-79"/>
              </a:endParaRPr>
            </a:p>
          </p:txBody>
        </p:sp>
        <p:sp>
          <p:nvSpPr>
            <p:cNvPr id="14" name="Text Placeholder 18">
              <a:extLst>
                <a:ext uri="{FF2B5EF4-FFF2-40B4-BE49-F238E27FC236}">
                  <a16:creationId xmlns:a16="http://schemas.microsoft.com/office/drawing/2014/main" id="{DE3972FF-9F48-40A0-A03E-7A4DAC9D0CAA}"/>
                </a:ext>
              </a:extLst>
            </p:cNvPr>
            <p:cNvSpPr txBox="1">
              <a:spLocks/>
            </p:cNvSpPr>
            <p:nvPr/>
          </p:nvSpPr>
          <p:spPr>
            <a:xfrm>
              <a:off x="4904619" y="5671609"/>
              <a:ext cx="2898267" cy="2485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lang="en-US" sz="1400" kern="120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20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18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ZA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u="none" strike="noStrike" kern="1200" cap="none" spc="200" normalizeH="0" baseline="0" noProof="0" dirty="0">
                  <a:ln>
                    <a:noFill/>
                  </a:ln>
                  <a:solidFill>
                    <a:srgbClr val="2F3342"/>
                  </a:solidFill>
                  <a:effectLst/>
                  <a:uLnTx/>
                  <a:uFillTx/>
                  <a:latin typeface="+mj-lt"/>
                  <a:cs typeface="Gill Sans Light" panose="020B0302020104020203" pitchFamily="34" charset="-79"/>
                </a:rPr>
                <a:t>van@vanessaraath.com 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F1A30CF-02FC-4499-8444-E78C20236A5F}"/>
                </a:ext>
              </a:extLst>
            </p:cNvPr>
            <p:cNvGrpSpPr/>
            <p:nvPr/>
          </p:nvGrpSpPr>
          <p:grpSpPr>
            <a:xfrm>
              <a:off x="4389109" y="4393168"/>
              <a:ext cx="362190" cy="1596506"/>
              <a:chOff x="6582150" y="5034270"/>
              <a:chExt cx="218900" cy="964893"/>
            </a:xfrm>
          </p:grpSpPr>
          <p:pic>
            <p:nvPicPr>
              <p:cNvPr id="8" name="Graphic 7" descr="User" title="Icon - Presenter Name">
                <a:extLst>
                  <a:ext uri="{FF2B5EF4-FFF2-40B4-BE49-F238E27FC236}">
                    <a16:creationId xmlns:a16="http://schemas.microsoft.com/office/drawing/2014/main" id="{5A320BC1-9054-4BAF-A591-EA9FEE6277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82150" y="5034270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9" name="Graphic 8" descr="Envelope" title="Icon Presenter Email">
                <a:extLst>
                  <a:ext uri="{FF2B5EF4-FFF2-40B4-BE49-F238E27FC236}">
                    <a16:creationId xmlns:a16="http://schemas.microsoft.com/office/drawing/2014/main" id="{843585A3-CB4F-4A6C-AEF7-05BE3D4F3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582150" y="5780263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11" name="Graphic 10" descr="Smart Phone" title="Icon - Presenter Phone Number">
                <a:extLst>
                  <a:ext uri="{FF2B5EF4-FFF2-40B4-BE49-F238E27FC236}">
                    <a16:creationId xmlns:a16="http://schemas.microsoft.com/office/drawing/2014/main" id="{5AE7BFEB-7DC8-4EFF-A908-02F9CA1E0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582150" y="5388742"/>
                <a:ext cx="218900" cy="218900"/>
              </a:xfrm>
              <a:prstGeom prst="rect">
                <a:avLst/>
              </a:prstGeom>
            </p:spPr>
          </p:pic>
        </p:grpSp>
      </p:grpSp>
      <p:pic>
        <p:nvPicPr>
          <p:cNvPr id="5" name="Picture 4" descr="A brown bear standing next to a forest&#10;&#10;Description automatically generated">
            <a:extLst>
              <a:ext uri="{FF2B5EF4-FFF2-40B4-BE49-F238E27FC236}">
                <a16:creationId xmlns:a16="http://schemas.microsoft.com/office/drawing/2014/main" id="{7D35610E-E1F1-498E-8833-9732A2AC3D0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132" y="86455"/>
            <a:ext cx="6665930" cy="444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2546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EAB77C4A-DCEC-4DE6-8157-8E6D64405F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4CDD2-E44D-4DD1-9456-BDEE47FF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Over the past 5 to 7 years:</a:t>
            </a:r>
            <a:endParaRPr lang="en-ZA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AF114-61F3-4940-AC5F-88F88AC591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r>
              <a:rPr lang="en-US" sz="3600" cap="none" dirty="0"/>
              <a:t>Have you noticed a decline in the response rate to your InMails? </a:t>
            </a:r>
          </a:p>
          <a:p>
            <a:r>
              <a:rPr lang="en-US" sz="3600" cap="none" dirty="0"/>
              <a:t>Are you finding that you keep on viewing the same profiles? </a:t>
            </a:r>
            <a:endParaRPr lang="en-ZA" sz="3600" cap="non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D658C5-6947-40BD-BF65-A164EA2C0A7E}"/>
              </a:ext>
            </a:extLst>
          </p:cNvPr>
          <p:cNvSpPr txBox="1"/>
          <p:nvPr/>
        </p:nvSpPr>
        <p:spPr>
          <a:xfrm>
            <a:off x="41643" y="6421993"/>
            <a:ext cx="239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@Van_Raath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55778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lhouette of a person&#10;&#10;Description automatically generated">
            <a:extLst>
              <a:ext uri="{FF2B5EF4-FFF2-40B4-BE49-F238E27FC236}">
                <a16:creationId xmlns:a16="http://schemas.microsoft.com/office/drawing/2014/main" id="{15E8F812-369B-454C-BE75-6BDB078544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BBE60-0F82-4B60-B53C-18C42DC4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Why do we need to stop being so reliant on LinkedIn?</a:t>
            </a:r>
            <a:endParaRPr lang="en-ZA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79F74-8326-4C5B-902A-D4FCD5323C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6169" y="2102177"/>
            <a:ext cx="9766605" cy="3619893"/>
          </a:xfrm>
        </p:spPr>
        <p:txBody>
          <a:bodyPr>
            <a:normAutofit lnSpcReduction="10000"/>
          </a:bodyPr>
          <a:lstStyle/>
          <a:p>
            <a:r>
              <a:rPr lang="en-US" sz="2600" cap="none" dirty="0"/>
              <a:t>Not everyone is on LinkedIn</a:t>
            </a:r>
          </a:p>
          <a:p>
            <a:r>
              <a:rPr lang="en-US" sz="2600" cap="none" dirty="0"/>
              <a:t>There are a lot of professionals who are tired of being continuously harassed, and spammed, on LinkedIn which is why they are leaving the platform</a:t>
            </a:r>
          </a:p>
          <a:p>
            <a:r>
              <a:rPr lang="en-US" sz="2600" cap="none" dirty="0"/>
              <a:t>Not everyone on LinkedIn is an active user</a:t>
            </a:r>
          </a:p>
          <a:p>
            <a:r>
              <a:rPr lang="en-US" sz="2600" cap="none" dirty="0"/>
              <a:t>There are a lot of abandoned profiles on LinkedIn, so the information is no longer relevant</a:t>
            </a:r>
          </a:p>
          <a:p>
            <a:endParaRPr lang="en-ZA" cap="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33023-038D-420B-A527-F29CB61B0872}"/>
              </a:ext>
            </a:extLst>
          </p:cNvPr>
          <p:cNvSpPr txBox="1"/>
          <p:nvPr/>
        </p:nvSpPr>
        <p:spPr>
          <a:xfrm>
            <a:off x="41643" y="6421993"/>
            <a:ext cx="239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@Van_Raath</a:t>
            </a:r>
            <a:endParaRPr lang="en-ZA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2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71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7" name="Rectangle 73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75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A5AD738-856D-4A85-B701-C986789D9E82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7894749" y="1488344"/>
            <a:ext cx="3888755" cy="3881309"/>
          </a:xfrm>
        </p:spPr>
        <p:txBody>
          <a:bodyPr vert="horz" lIns="91440" tIns="45720" rIns="91440" bIns="45720" rtlCol="0">
            <a:noAutofit/>
          </a:bodyPr>
          <a:lstStyle/>
          <a:p>
            <a:pPr marL="114300" algn="l">
              <a:lnSpc>
                <a:spcPct val="110000"/>
              </a:lnSpc>
            </a:pPr>
            <a:r>
              <a:rPr lang="en-US" sz="2800" b="1" cap="none" dirty="0">
                <a:solidFill>
                  <a:schemeClr val="accent5"/>
                </a:solidFill>
              </a:rPr>
              <a:t>Most popular Social Networks worldwide as of </a:t>
            </a:r>
            <a:r>
              <a:rPr lang="en-US" sz="2800" b="1" cap="none" dirty="0">
                <a:solidFill>
                  <a:schemeClr val="accent1"/>
                </a:solidFill>
              </a:rPr>
              <a:t>October 2019</a:t>
            </a:r>
            <a:r>
              <a:rPr lang="en-US" sz="2800" b="1" cap="none" dirty="0">
                <a:solidFill>
                  <a:schemeClr val="accent5"/>
                </a:solidFill>
              </a:rPr>
              <a:t>, ranked by number of active users </a:t>
            </a:r>
            <a:br>
              <a:rPr lang="en-US" sz="2800" b="1" cap="none" dirty="0">
                <a:solidFill>
                  <a:schemeClr val="accent5"/>
                </a:solidFill>
              </a:rPr>
            </a:br>
            <a:r>
              <a:rPr lang="en-US" sz="2800" b="1" cap="none" dirty="0">
                <a:solidFill>
                  <a:schemeClr val="accent5"/>
                </a:solidFill>
              </a:rPr>
              <a:t>(in millions)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72EBE-7480-4282-A1FD-C2F742D5E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62" y="0"/>
            <a:ext cx="7115096" cy="6858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323C0F-B6A8-426B-B142-1AE429BE49CE}"/>
              </a:ext>
            </a:extLst>
          </p:cNvPr>
          <p:cNvSpPr txBox="1"/>
          <p:nvPr/>
        </p:nvSpPr>
        <p:spPr>
          <a:xfrm>
            <a:off x="10741066" y="6421993"/>
            <a:ext cx="239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@Van_Raath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12511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71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7" name="Rectangle 73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2BC1C7-B6E0-4988-986F-7AE2B9E3E4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3480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198" name="Rectangle 75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A5AD738-856D-4A85-B701-C986789D9E82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7894749" y="1488344"/>
            <a:ext cx="3888755" cy="3881309"/>
          </a:xfrm>
        </p:spPr>
        <p:txBody>
          <a:bodyPr vert="horz" lIns="91440" tIns="45720" rIns="91440" bIns="45720" rtlCol="0">
            <a:noAutofit/>
          </a:bodyPr>
          <a:lstStyle/>
          <a:p>
            <a:pPr marL="114300" algn="l">
              <a:lnSpc>
                <a:spcPct val="110000"/>
              </a:lnSpc>
            </a:pPr>
            <a:r>
              <a:rPr lang="en-US" sz="2800" b="1" cap="none" dirty="0">
                <a:solidFill>
                  <a:schemeClr val="accent5"/>
                </a:solidFill>
              </a:rPr>
              <a:t>Most popular Social Networks worldwide as of </a:t>
            </a:r>
            <a:r>
              <a:rPr lang="en-US" sz="2800" b="1" cap="none" dirty="0">
                <a:solidFill>
                  <a:schemeClr val="accent1"/>
                </a:solidFill>
              </a:rPr>
              <a:t>April 2020</a:t>
            </a:r>
            <a:r>
              <a:rPr lang="en-US" sz="2800" b="1" cap="none" dirty="0">
                <a:solidFill>
                  <a:schemeClr val="accent5"/>
                </a:solidFill>
              </a:rPr>
              <a:t>, ranked by number of active users </a:t>
            </a:r>
            <a:br>
              <a:rPr lang="en-US" sz="2800" b="1" cap="none" dirty="0">
                <a:solidFill>
                  <a:schemeClr val="accent5"/>
                </a:solidFill>
              </a:rPr>
            </a:br>
            <a:r>
              <a:rPr lang="en-US" sz="2800" b="1" cap="none" dirty="0">
                <a:solidFill>
                  <a:schemeClr val="accent5"/>
                </a:solidFill>
              </a:rPr>
              <a:t>(in millions)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7C17D9-4DC5-446C-A5E3-DF1116441B90}"/>
              </a:ext>
            </a:extLst>
          </p:cNvPr>
          <p:cNvSpPr txBox="1"/>
          <p:nvPr/>
        </p:nvSpPr>
        <p:spPr>
          <a:xfrm>
            <a:off x="10741066" y="6421993"/>
            <a:ext cx="239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@Van_Raath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01552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Placeholder 5" descr="Child hands on a globe">
            <a:extLst>
              <a:ext uri="{FF2B5EF4-FFF2-40B4-BE49-F238E27FC236}">
                <a16:creationId xmlns:a16="http://schemas.microsoft.com/office/drawing/2014/main" id="{875ED820-017D-47E9-8107-163E4133A528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 rotWithShape="1"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CC151D-3E87-49F8-947C-F3CD2D5C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b="1" cap="none" dirty="0">
                <a:solidFill>
                  <a:schemeClr val="tx1"/>
                </a:solidFill>
                <a:ea typeface="+mj-ea"/>
                <a:cs typeface="+mj-cs"/>
              </a:rPr>
              <a:t>Can you name the top 3 countries represented on LinkedIn?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CC0CF-E34B-490F-9C85-BE72CC1C55D8}"/>
              </a:ext>
            </a:extLst>
          </p:cNvPr>
          <p:cNvSpPr txBox="1"/>
          <p:nvPr/>
        </p:nvSpPr>
        <p:spPr>
          <a:xfrm>
            <a:off x="10741066" y="6421993"/>
            <a:ext cx="239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@Van_Raath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4065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873676-3D69-48B0-BA02-D759766A9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48E96D7-6599-4607-9958-FD9E10001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478AA5-D1D0-4B5E-9FDE-6F55026D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29100"/>
            <a:ext cx="12192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CA8EEE2-DA9A-4635-9B41-33EB56514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931F41D5-85BF-405D-BFC4-549C07825D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41877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B049B1-F7F8-4177-B055-D17C460DC0EE}"/>
              </a:ext>
            </a:extLst>
          </p:cNvPr>
          <p:cNvSpPr txBox="1"/>
          <p:nvPr/>
        </p:nvSpPr>
        <p:spPr>
          <a:xfrm>
            <a:off x="10074992" y="6420587"/>
            <a:ext cx="257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- Statista April 2020</a:t>
            </a:r>
            <a:endParaRPr lang="en-ZA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5DA501-528B-4EAD-8D0B-6A69694D4EDA}"/>
              </a:ext>
            </a:extLst>
          </p:cNvPr>
          <p:cNvSpPr txBox="1"/>
          <p:nvPr/>
        </p:nvSpPr>
        <p:spPr>
          <a:xfrm>
            <a:off x="91440" y="4297679"/>
            <a:ext cx="691618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USA – 160 million users</a:t>
            </a:r>
          </a:p>
          <a:p>
            <a:pPr marL="342900" indent="-342900">
              <a:buAutoNum type="arabicPeriod"/>
            </a:pPr>
            <a:r>
              <a:rPr lang="en-US" sz="3200" dirty="0"/>
              <a:t>India – 65 million users</a:t>
            </a:r>
          </a:p>
          <a:p>
            <a:pPr marL="342900" indent="-342900">
              <a:buAutoNum type="arabicPeriod"/>
            </a:pPr>
            <a:r>
              <a:rPr lang="en-US" sz="3200" dirty="0"/>
              <a:t>China – 50 million users</a:t>
            </a:r>
          </a:p>
          <a:p>
            <a:pPr marL="342900" indent="-342900">
              <a:buAutoNum type="arabicPeriod"/>
            </a:pPr>
            <a:r>
              <a:rPr lang="en-US" sz="3200" dirty="0"/>
              <a:t>Brazil – 45 million users</a:t>
            </a:r>
          </a:p>
          <a:p>
            <a:pPr marL="342900" indent="-342900">
              <a:buAutoNum type="arabicPeriod"/>
            </a:pPr>
            <a:r>
              <a:rPr lang="en-US" sz="3200" dirty="0"/>
              <a:t>UK - ?? million users</a:t>
            </a:r>
          </a:p>
          <a:p>
            <a:pPr marL="342900" indent="-342900">
              <a:buAutoNum type="arabi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55193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1DA07E-9A1F-402C-A357-ABD24F8C703B}">
  <ds:schemaRefs>
    <ds:schemaRef ds:uri="http://purl.org/dc/elements/1.1/"/>
    <ds:schemaRef ds:uri="16c05727-aa75-4e4a-9b5f-8a80a1165891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215998C-280A-471A-8BB1-CDC2B95FC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0B596E-8E5F-4DB7-9C0B-A416410C0F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Application>Microsoft Macintosh PowerPoint</Application>
  <PresentationFormat>Widescreen</PresentationFormat>
  <Paragraphs>109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Tw Cen MT</vt:lpstr>
      <vt:lpstr>Droplet</vt:lpstr>
      <vt:lpstr>Breaking our LinkedIn Addiction</vt:lpstr>
      <vt:lpstr>Who am I?</vt:lpstr>
      <vt:lpstr>Could you do your current job if LinkedIn  disappeared tomorrow? </vt:lpstr>
      <vt:lpstr>Over the past 5 to 7 years:</vt:lpstr>
      <vt:lpstr>Why do we need to stop being so reliant on LinkedIn?</vt:lpstr>
      <vt:lpstr>PowerPoint Presentation</vt:lpstr>
      <vt:lpstr>PowerPoint Presentation</vt:lpstr>
      <vt:lpstr>Can you name the top 3 countries represented on LinkedIn?</vt:lpstr>
      <vt:lpstr>PowerPoint Presentation</vt:lpstr>
      <vt:lpstr>How many people currently live in the UK?</vt:lpstr>
      <vt:lpstr>The United Kingdom 2020 population is estimated at 67,886,011 people at mid-year according to UN data - worldometer.com</vt:lpstr>
      <vt:lpstr>PowerPoint Presentation</vt:lpstr>
      <vt:lpstr>PowerPoint Presentation</vt:lpstr>
      <vt:lpstr>MAU – Monthly Active Users</vt:lpstr>
      <vt:lpstr>Frequency of LinkedIn Users in the UK in January 2018 - Statista</vt:lpstr>
      <vt:lpstr>Love Hate Relationship</vt:lpstr>
      <vt:lpstr>We go wrong when we START and END our searches on LinkedIn</vt:lpstr>
      <vt:lpstr>LinkedIn needs to be part of your research strategy, but not the only part!</vt:lpstr>
      <vt:lpstr>So where should we start our search? </vt:lpstr>
      <vt:lpstr>When looking for a Cloud Architect in London:</vt:lpstr>
      <vt:lpstr>LinkedIn vs Google vs Bing</vt:lpstr>
      <vt:lpstr>How many words can you put into a Google search? </vt:lpstr>
      <vt:lpstr>PowerPoint Presentation</vt:lpstr>
      <vt:lpstr>PowerPoint Presentation</vt:lpstr>
      <vt:lpstr>What if we started our search on a different social platform &amp; then cross-referenced the candidates on LinkedIn? </vt:lpstr>
      <vt:lpstr>PowerPoint Presentation</vt:lpstr>
      <vt:lpstr>Leading countries based on Facebook audience size as of April 2020 - Based in millions  - Statista</vt:lpstr>
      <vt:lpstr>65 Results</vt:lpstr>
      <vt:lpstr>1 100 Results</vt:lpstr>
      <vt:lpstr>1 200 Results</vt:lpstr>
      <vt:lpstr>Leading countries based on number of Twitter users as of April 2020 - Based in millions - Statista</vt:lpstr>
      <vt:lpstr>22 500 results</vt:lpstr>
      <vt:lpstr>5 030 results</vt:lpstr>
      <vt:lpstr>www.followerwonk.com</vt:lpstr>
      <vt:lpstr>Leading countries based on Instagram audience size as of April 2020 - Based in millions - Statista</vt:lpstr>
      <vt:lpstr>571 results</vt:lpstr>
      <vt:lpstr>Which other social media platforms could we look  on to find these people? </vt:lpstr>
      <vt:lpstr>Tools to view Candidate’s Internet Footprint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2020-06-13T10:45:06Z</dcterms:created>
  <dcterms:modified xsi:type="dcterms:W3CDTF">2020-07-02T12:11:58Z</dcterms:modified>
</cp:coreProperties>
</file>